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310" r:id="rId2"/>
    <p:sldId id="315" r:id="rId3"/>
    <p:sldId id="307" r:id="rId4"/>
    <p:sldId id="257" r:id="rId5"/>
    <p:sldId id="309" r:id="rId6"/>
    <p:sldId id="262" r:id="rId7"/>
    <p:sldId id="303" r:id="rId8"/>
    <p:sldId id="297" r:id="rId9"/>
    <p:sldId id="281" r:id="rId10"/>
    <p:sldId id="282" r:id="rId11"/>
    <p:sldId id="311" r:id="rId12"/>
    <p:sldId id="306" r:id="rId13"/>
    <p:sldId id="291" r:id="rId14"/>
    <p:sldId id="284" r:id="rId15"/>
    <p:sldId id="312" r:id="rId16"/>
    <p:sldId id="302" r:id="rId17"/>
    <p:sldId id="298" r:id="rId18"/>
    <p:sldId id="313" r:id="rId19"/>
    <p:sldId id="259" r:id="rId20"/>
    <p:sldId id="304" r:id="rId21"/>
    <p:sldId id="261" r:id="rId22"/>
    <p:sldId id="314" r:id="rId23"/>
    <p:sldId id="305" r:id="rId24"/>
    <p:sldId id="290" r:id="rId25"/>
  </p:sldIdLst>
  <p:sldSz cx="9144000" cy="6858000" type="screen4x3"/>
  <p:notesSz cx="6954838" cy="9240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99E"/>
    <a:srgbClr val="DCB6A8"/>
    <a:srgbClr val="CBB6A8"/>
    <a:srgbClr val="FD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8580C1-CA75-4469-B967-77F42B45565D}" v="1" dt="2020-04-17T12:34:24.4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79846" autoAdjust="0"/>
  </p:normalViewPr>
  <p:slideViewPr>
    <p:cSldViewPr snapToGrid="0">
      <p:cViewPr varScale="1">
        <p:scale>
          <a:sx n="45" d="100"/>
          <a:sy n="45" d="100"/>
        </p:scale>
        <p:origin x="148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1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35501EA8-11CC-4744-ADA3-6DEDE36D8009}" type="datetimeFigureOut">
              <a:rPr lang="en-US" smtClean="0"/>
              <a:t>5/2/2020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45CE0FB4-0EE5-4145-8CFB-7404D0E61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83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1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0C2FFC54-28D7-46E4-AAEA-7385449E5FD4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8588" y="1155700"/>
            <a:ext cx="4157662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46" tIns="46273" rIns="92546" bIns="4627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47153"/>
            <a:ext cx="5563870" cy="3638581"/>
          </a:xfrm>
          <a:prstGeom prst="rect">
            <a:avLst/>
          </a:prstGeom>
        </p:spPr>
        <p:txBody>
          <a:bodyPr vert="horz" lIns="92546" tIns="46273" rIns="92546" bIns="4627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D126EFB8-D340-4CA5-A42E-E0D93FE4EB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64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525" indent="-173525">
              <a:buFont typeface="Arial" panose="020B0604020202020204" pitchFamily="34" charset="0"/>
              <a:buChar char="•"/>
            </a:pPr>
            <a:r>
              <a:rPr lang="en-US" sz="2000" b="1" dirty="0"/>
              <a:t>National SAME and our NYC Post are both Celebrating a Century of Service</a:t>
            </a:r>
          </a:p>
          <a:p>
            <a:pPr marL="173525" indent="-173525">
              <a:buFont typeface="Arial" panose="020B0604020202020204" pitchFamily="34" charset="0"/>
              <a:buChar char="•"/>
            </a:pPr>
            <a:r>
              <a:rPr lang="en-US" sz="2000" b="1" dirty="0"/>
              <a:t>Starting in 1920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6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525" indent="-173525">
              <a:buFont typeface="Arial" panose="020B0604020202020204" pitchFamily="34" charset="0"/>
              <a:buChar char="•"/>
            </a:pPr>
            <a:r>
              <a:rPr lang="en-US" sz="2000" b="1" dirty="0"/>
              <a:t>National SAME and our NYC Post are both Celebrating a Century of Service</a:t>
            </a:r>
          </a:p>
          <a:p>
            <a:pPr marL="173525" indent="-173525">
              <a:buFont typeface="Arial" panose="020B0604020202020204" pitchFamily="34" charset="0"/>
              <a:buChar char="•"/>
            </a:pPr>
            <a:r>
              <a:rPr lang="en-US" sz="2000" b="1" dirty="0"/>
              <a:t>Starting in 1920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289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7049" indent="-347049">
              <a:buFont typeface="Arial" panose="020B0604020202020204" pitchFamily="34" charset="0"/>
              <a:buChar char="•"/>
            </a:pPr>
            <a:r>
              <a:rPr lang="en-US" sz="2000" b="1" dirty="0"/>
              <a:t>Both National SAME and the New York City Post are 100 years old with a long and strong history</a:t>
            </a:r>
          </a:p>
          <a:p>
            <a:pPr marL="347049" indent="-347049">
              <a:buFont typeface="Arial" panose="020B0604020202020204" pitchFamily="34" charset="0"/>
              <a:buChar char="•"/>
            </a:pPr>
            <a:r>
              <a:rPr lang="en-US" sz="2000" b="1" dirty="0"/>
              <a:t>Our mission has endured since 1920 dedicated to patriotism and national security as stated in the Jan 1920 Military Engineer Magazine</a:t>
            </a:r>
          </a:p>
          <a:p>
            <a:pPr marL="347049" indent="-347049">
              <a:buFont typeface="Arial" panose="020B0604020202020204" pitchFamily="34" charset="0"/>
              <a:buChar char="•"/>
            </a:pPr>
            <a:r>
              <a:rPr lang="en-US" sz="2000" b="1" dirty="0"/>
              <a:t>To promote solidarity between engineers:  civil and military to disseminate technology to support the art of war and engineering</a:t>
            </a:r>
          </a:p>
          <a:p>
            <a:pPr marL="347049" indent="-347049">
              <a:buFont typeface="Arial" panose="020B0604020202020204" pitchFamily="34" charset="0"/>
              <a:buChar char="•"/>
            </a:pPr>
            <a:r>
              <a:rPr lang="en-US" sz="2000" b="1" dirty="0"/>
              <a:t>To maintain the best standards of the profession</a:t>
            </a:r>
          </a:p>
          <a:p>
            <a:pPr marL="347049" indent="-347049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6801B-0357-441D-8FE7-2C28B8CC8E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08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525" indent="-173525">
              <a:buFont typeface="Arial" panose="020B0604020202020204" pitchFamily="34" charset="0"/>
              <a:buChar char="•"/>
            </a:pPr>
            <a:r>
              <a:rPr lang="en-US" sz="2000" b="1" dirty="0"/>
              <a:t>Celebration goals are:</a:t>
            </a:r>
          </a:p>
          <a:p>
            <a:pPr marL="809781" lvl="1" indent="-347049">
              <a:buFont typeface="Wingdings" panose="05000000000000000000" pitchFamily="2" charset="2"/>
              <a:buChar char="ü"/>
            </a:pPr>
            <a:r>
              <a:rPr lang="en-US" sz="2000" b="1" dirty="0"/>
              <a:t>To generate awareness and excitement with aim to increase membership</a:t>
            </a:r>
          </a:p>
          <a:p>
            <a:pPr marL="809781" lvl="1" indent="-347049">
              <a:buFont typeface="Wingdings" panose="05000000000000000000" pitchFamily="2" charset="2"/>
              <a:buChar char="ü"/>
            </a:pPr>
            <a:r>
              <a:rPr lang="en-US" sz="2000" b="1" dirty="0"/>
              <a:t>To celebrate with engineering professionals, stakeholders and partner leading to collaboration and contribution. </a:t>
            </a:r>
          </a:p>
          <a:p>
            <a:pPr marL="173525" indent="-173525">
              <a:buFont typeface="Arial" panose="020B0604020202020204" pitchFamily="34" charset="0"/>
              <a:buChar char="•"/>
            </a:pPr>
            <a:r>
              <a:rPr lang="en-US" sz="2000" b="1" dirty="0"/>
              <a:t>SAME planning "Virtual JETC" starting May 27 to replace the Washington DC Event canceled due to COVID 19.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626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525" indent="-173525">
              <a:buFont typeface="Arial" panose="020B0604020202020204" pitchFamily="34" charset="0"/>
              <a:buChar char="•"/>
            </a:pPr>
            <a:r>
              <a:rPr lang="en-US" sz="1800" b="1" dirty="0"/>
              <a:t>The NYC Post has provided a century of service with the West Point Cadets an important part of our Post.</a:t>
            </a:r>
          </a:p>
          <a:p>
            <a:pPr marL="173525" indent="-173525">
              <a:buFont typeface="Arial" panose="020B0604020202020204" pitchFamily="34" charset="0"/>
              <a:buChar char="•"/>
            </a:pPr>
            <a:r>
              <a:rPr lang="en-US" sz="1800" b="1" dirty="0"/>
              <a:t>In fact West Point has a 218 year history that we also celebrate.</a:t>
            </a:r>
          </a:p>
          <a:p>
            <a:pPr marL="173525" indent="-173525">
              <a:buFont typeface="Arial" panose="020B0604020202020204" pitchFamily="34" charset="0"/>
              <a:buChar char="•"/>
            </a:pPr>
            <a:r>
              <a:rPr lang="en-US" sz="1800" b="1" dirty="0"/>
              <a:t>The next few slides show a Photo Overview of the NYC Posts Strong History presented by major activities:</a:t>
            </a:r>
          </a:p>
          <a:p>
            <a:pPr marL="809781" lvl="1" indent="-347049">
              <a:buFont typeface="Wingdings" panose="05000000000000000000" pitchFamily="2" charset="2"/>
              <a:buChar char="ü"/>
            </a:pPr>
            <a:r>
              <a:rPr lang="en-US" sz="1800" b="1" dirty="0"/>
              <a:t>Scholarship</a:t>
            </a:r>
          </a:p>
          <a:p>
            <a:pPr marL="809781" lvl="1" indent="-347049">
              <a:buFont typeface="Wingdings" panose="05000000000000000000" pitchFamily="2" charset="2"/>
              <a:buChar char="ü"/>
            </a:pPr>
            <a:r>
              <a:rPr lang="en-US" sz="1800" b="1" dirty="0"/>
              <a:t>Members Leadership &amp; Meetings </a:t>
            </a:r>
          </a:p>
          <a:p>
            <a:pPr marL="809781" lvl="1" indent="-347049">
              <a:buFont typeface="Wingdings" panose="05000000000000000000" pitchFamily="2" charset="2"/>
              <a:buChar char="ü"/>
            </a:pPr>
            <a:r>
              <a:rPr lang="en-US" sz="1800" b="1" dirty="0"/>
              <a:t>Harbor Inspections </a:t>
            </a:r>
          </a:p>
          <a:p>
            <a:pPr marL="809781" lvl="1" indent="-347049">
              <a:buFont typeface="Wingdings" panose="05000000000000000000" pitchFamily="2" charset="2"/>
              <a:buChar char="ü"/>
            </a:pPr>
            <a:r>
              <a:rPr lang="en-US" sz="1800" b="1" dirty="0"/>
              <a:t>North Atlantic Regional Conferences </a:t>
            </a:r>
          </a:p>
          <a:p>
            <a:pPr marL="809781" lvl="1" indent="-347049">
              <a:buFont typeface="Wingdings" panose="05000000000000000000" pitchFamily="2" charset="2"/>
              <a:buChar char="ü"/>
            </a:pPr>
            <a:r>
              <a:rPr lang="en-US" sz="1800" b="1" dirty="0"/>
              <a:t>Cadet Construction Tours</a:t>
            </a:r>
          </a:p>
          <a:p>
            <a:pPr marL="462732"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91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967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187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703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145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414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721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5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33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77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839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938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122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942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900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586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463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351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8653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EFB8-D340-4CA5-A42E-E0D93FE4EBD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66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9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0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1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75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92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37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48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62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95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9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99280" y="1202407"/>
            <a:ext cx="4500880" cy="1361440"/>
          </a:xfrm>
        </p:spPr>
        <p:txBody>
          <a:bodyPr/>
          <a:lstStyle>
            <a:lvl1pPr>
              <a:defRPr>
                <a:solidFill>
                  <a:srgbClr val="D82047"/>
                </a:solidFill>
              </a:defRPr>
            </a:lvl1pPr>
          </a:lstStyle>
          <a:p>
            <a:r>
              <a:rPr lang="en-US" dirty="0"/>
              <a:t>Questions?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99280" y="2563847"/>
            <a:ext cx="4500880" cy="2881914"/>
          </a:xfrm>
        </p:spPr>
        <p:txBody>
          <a:bodyPr/>
          <a:lstStyle>
            <a:lvl1pPr>
              <a:defRPr>
                <a:solidFill>
                  <a:srgbClr val="D82047"/>
                </a:solidFill>
              </a:defRPr>
            </a:lvl1pPr>
            <a:lvl2pPr>
              <a:defRPr>
                <a:solidFill>
                  <a:srgbClr val="D82047"/>
                </a:solidFill>
              </a:defRPr>
            </a:lvl2pPr>
            <a:lvl3pPr>
              <a:defRPr>
                <a:solidFill>
                  <a:srgbClr val="D82047"/>
                </a:solidFill>
              </a:defRPr>
            </a:lvl3pPr>
            <a:lvl4pPr>
              <a:defRPr>
                <a:solidFill>
                  <a:srgbClr val="D82047"/>
                </a:solidFill>
              </a:defRPr>
            </a:lvl4pPr>
            <a:lvl5pPr>
              <a:defRPr>
                <a:solidFill>
                  <a:srgbClr val="D8204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989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DFC57-EF01-42D5-927E-81B758FE10DF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FB278-C6D9-474D-8041-EB8E51B819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099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p14:dur="250" advTm="4500">
        <p:fade/>
      </p:transition>
    </mc:Choice>
    <mc:Fallback xmlns="">
      <p:transition advTm="45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png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image" Target="../media/image9.jp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about:bla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5607D5-EB17-4794-AC79-FF13AFDCF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539" y="2036466"/>
            <a:ext cx="2651760" cy="199265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EA1E49D-39E2-4A3B-8532-2F9BD0576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67" y="231352"/>
            <a:ext cx="8111663" cy="172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153" y="2267450"/>
            <a:ext cx="2834640" cy="383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04970" y="5497349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dirty="0">
                <a:solidFill>
                  <a:prstClr val="white"/>
                </a:solidFill>
              </a:rPr>
              <a:t>William Black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485" y="2190128"/>
            <a:ext cx="2743200" cy="3990109"/>
          </a:xfrm>
          <a:prstGeom prst="rect">
            <a:avLst/>
          </a:prstGeom>
          <a:solidFill>
            <a:srgbClr val="D6A99E"/>
          </a:solidFill>
        </p:spPr>
      </p:pic>
      <p:sp>
        <p:nvSpPr>
          <p:cNvPr id="7" name="TextBox 6"/>
          <p:cNvSpPr txBox="1"/>
          <p:nvPr/>
        </p:nvSpPr>
        <p:spPr>
          <a:xfrm>
            <a:off x="354629" y="5904441"/>
            <a:ext cx="2724912" cy="9144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04970" y="2192703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dirty="0">
                <a:solidFill>
                  <a:prstClr val="white"/>
                </a:solidFill>
              </a:rPr>
              <a:t>First National Leader of SAME </a:t>
            </a:r>
          </a:p>
        </p:txBody>
      </p:sp>
      <p:pic>
        <p:nvPicPr>
          <p:cNvPr id="12" name="Picture 11" descr="A person standing in front of a window&#10;&#10;Description automatically generated">
            <a:extLst>
              <a:ext uri="{FF2B5EF4-FFF2-40B4-BE49-F238E27FC236}">
                <a16:creationId xmlns:a16="http://schemas.microsoft.com/office/drawing/2014/main" id="{29074B57-5B8B-42EC-909A-F95A23F872D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3" t="23627" r="33494" b="37102"/>
          <a:stretch/>
        </p:blipFill>
        <p:spPr>
          <a:xfrm>
            <a:off x="3597265" y="4043007"/>
            <a:ext cx="1915018" cy="216737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5EF909B-69A1-4A24-9F98-A5D6E908ED2C}"/>
              </a:ext>
            </a:extLst>
          </p:cNvPr>
          <p:cNvSpPr txBox="1"/>
          <p:nvPr/>
        </p:nvSpPr>
        <p:spPr>
          <a:xfrm>
            <a:off x="3843682" y="6213254"/>
            <a:ext cx="1422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Narration by:</a:t>
            </a:r>
          </a:p>
          <a:p>
            <a:pPr algn="ctr"/>
            <a:r>
              <a:rPr lang="en-US" dirty="0"/>
              <a:t>Mr. Joe Puzio</a:t>
            </a:r>
          </a:p>
        </p:txBody>
      </p:sp>
    </p:spTree>
    <p:extLst>
      <p:ext uri="{BB962C8B-B14F-4D97-AF65-F5344CB8AC3E}">
        <p14:creationId xmlns:p14="http://schemas.microsoft.com/office/powerpoint/2010/main" val="119386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3228">
        <p:fade/>
      </p:transition>
    </mc:Choice>
    <mc:Fallback xmlns="">
      <p:transition advTm="13228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5607D5-EB17-4794-AC79-FF13AFDCFF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539" y="2036466"/>
            <a:ext cx="2651760" cy="199265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EA1E49D-39E2-4A3B-8532-2F9BD0576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67" y="231352"/>
            <a:ext cx="8111663" cy="172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8153" y="2267450"/>
            <a:ext cx="2834640" cy="383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04970" y="5497349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dirty="0">
                <a:solidFill>
                  <a:prstClr val="white"/>
                </a:solidFill>
              </a:rPr>
              <a:t>William Black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485" y="2190128"/>
            <a:ext cx="2743200" cy="3990109"/>
          </a:xfrm>
          <a:prstGeom prst="rect">
            <a:avLst/>
          </a:prstGeom>
          <a:solidFill>
            <a:srgbClr val="D6A99E"/>
          </a:solidFill>
        </p:spPr>
      </p:pic>
      <p:sp>
        <p:nvSpPr>
          <p:cNvPr id="7" name="TextBox 6"/>
          <p:cNvSpPr txBox="1"/>
          <p:nvPr/>
        </p:nvSpPr>
        <p:spPr>
          <a:xfrm>
            <a:off x="354629" y="5904441"/>
            <a:ext cx="2724912" cy="9144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04970" y="2192703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dirty="0">
                <a:solidFill>
                  <a:prstClr val="white"/>
                </a:solidFill>
              </a:rPr>
              <a:t>First National Leader of SAME </a:t>
            </a: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  <p:pic>
        <p:nvPicPr>
          <p:cNvPr id="12" name="Picture 11" descr="A person standing in front of a window&#10;&#10;Description automatically generated">
            <a:extLst>
              <a:ext uri="{FF2B5EF4-FFF2-40B4-BE49-F238E27FC236}">
                <a16:creationId xmlns:a16="http://schemas.microsoft.com/office/drawing/2014/main" id="{29074B57-5B8B-42EC-909A-F95A23F872D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3" t="23627" r="33494" b="37102"/>
          <a:stretch/>
        </p:blipFill>
        <p:spPr>
          <a:xfrm>
            <a:off x="3597265" y="4043007"/>
            <a:ext cx="1915018" cy="216737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5EF909B-69A1-4A24-9F98-A5D6E908ED2C}"/>
              </a:ext>
            </a:extLst>
          </p:cNvPr>
          <p:cNvSpPr txBox="1"/>
          <p:nvPr/>
        </p:nvSpPr>
        <p:spPr>
          <a:xfrm>
            <a:off x="3843682" y="6213254"/>
            <a:ext cx="1422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Narration by:</a:t>
            </a:r>
          </a:p>
          <a:p>
            <a:pPr algn="ctr"/>
            <a:r>
              <a:rPr lang="en-US" dirty="0"/>
              <a:t>Mr. Joe Puzio</a:t>
            </a:r>
          </a:p>
        </p:txBody>
      </p:sp>
    </p:spTree>
    <p:extLst>
      <p:ext uri="{BB962C8B-B14F-4D97-AF65-F5344CB8AC3E}">
        <p14:creationId xmlns:p14="http://schemas.microsoft.com/office/powerpoint/2010/main" val="379667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3228">
        <p:fade/>
      </p:transition>
    </mc:Choice>
    <mc:Fallback xmlns="">
      <p:transition advTm="13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644245" y="381722"/>
            <a:ext cx="3941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</a:rPr>
              <a:t>OUR MISSION HAS ENDURED SINCE 1920 </a:t>
            </a:r>
          </a:p>
        </p:txBody>
      </p:sp>
      <p:sp>
        <p:nvSpPr>
          <p:cNvPr id="9" name="Rectangle 8"/>
          <p:cNvSpPr/>
          <p:nvPr/>
        </p:nvSpPr>
        <p:spPr>
          <a:xfrm>
            <a:off x="4016424" y="1095488"/>
            <a:ext cx="503465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“We are … dedicated to patriotism and national security…  </a:t>
            </a:r>
            <a:r>
              <a:rPr lang="en-US" sz="2400" b="1" dirty="0">
                <a:solidFill>
                  <a:srgbClr val="C00000"/>
                </a:solidFill>
              </a:rPr>
              <a:t>To promote solidarity and co-operation between engineers in civil and military life, to disseminate technical knowledge bearing upon progress in the art of war and the application of engineering…  </a:t>
            </a:r>
            <a:r>
              <a:rPr lang="en-US" sz="2400" b="1" dirty="0">
                <a:solidFill>
                  <a:srgbClr val="0070C0"/>
                </a:solidFill>
              </a:rPr>
              <a:t>To preserve and maintain the best standards and traditions of the profession…”.  </a:t>
            </a:r>
            <a:r>
              <a:rPr lang="en-US" sz="2400" b="1" i="1" dirty="0">
                <a:solidFill>
                  <a:srgbClr val="C00000"/>
                </a:solidFill>
              </a:rPr>
              <a:t>The Military Engineer magazine, January 1920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38629DC-D852-4F44-BB5F-0242931B1A8B}"/>
              </a:ext>
            </a:extLst>
          </p:cNvPr>
          <p:cNvSpPr txBox="1">
            <a:spLocks/>
          </p:cNvSpPr>
          <p:nvPr/>
        </p:nvSpPr>
        <p:spPr>
          <a:xfrm>
            <a:off x="174568" y="485358"/>
            <a:ext cx="3052549" cy="5562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i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Both National SAME and the </a:t>
            </a:r>
          </a:p>
          <a:p>
            <a:pPr algn="l"/>
            <a:r>
              <a:rPr lang="en-US" sz="2800" b="1" i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New York City Post are 100 Years old with a Long and Strong History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37BA9FB-3805-4DD0-9C60-B5A4208C3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43550"/>
            <a:ext cx="3276600" cy="857250"/>
          </a:xfrm>
        </p:spPr>
        <p:txBody>
          <a:bodyPr>
            <a:noAutofit/>
          </a:bodyPr>
          <a:lstStyle/>
          <a:p>
            <a:pPr algn="r"/>
            <a:r>
              <a:rPr lang="en-US" sz="1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What’s your Legacy?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0117" y="708766"/>
            <a:ext cx="2667000" cy="1200329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7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100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  <p:pic>
        <p:nvPicPr>
          <p:cNvPr id="14" name="Picture 13" descr="A person standing in front of a window&#10;&#10;Description automatically generated">
            <a:extLst>
              <a:ext uri="{FF2B5EF4-FFF2-40B4-BE49-F238E27FC236}">
                <a16:creationId xmlns:a16="http://schemas.microsoft.com/office/drawing/2014/main" id="{B93097AE-D139-4B51-B893-B4DA0196AE3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3" t="23627" r="33494" b="37102"/>
          <a:stretch/>
        </p:blipFill>
        <p:spPr>
          <a:xfrm>
            <a:off x="50686" y="4688907"/>
            <a:ext cx="1290294" cy="146032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4500F2-3216-41E9-B310-7B3B0E8F2B43}"/>
              </a:ext>
            </a:extLst>
          </p:cNvPr>
          <p:cNvSpPr txBox="1"/>
          <p:nvPr/>
        </p:nvSpPr>
        <p:spPr>
          <a:xfrm>
            <a:off x="54054" y="6081303"/>
            <a:ext cx="1283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Narration by:</a:t>
            </a:r>
          </a:p>
          <a:p>
            <a:pPr algn="ctr"/>
            <a:r>
              <a:rPr lang="en-US" sz="1600" dirty="0"/>
              <a:t>Mr. Joe Puzio</a:t>
            </a:r>
          </a:p>
        </p:txBody>
      </p:sp>
    </p:spTree>
    <p:extLst>
      <p:ext uri="{BB962C8B-B14F-4D97-AF65-F5344CB8AC3E}">
        <p14:creationId xmlns:p14="http://schemas.microsoft.com/office/powerpoint/2010/main" val="284367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4649">
        <p:fade/>
      </p:transition>
    </mc:Choice>
    <mc:Fallback xmlns="">
      <p:transition advTm="246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EA1E49D-39E2-4A3B-8532-2F9BD0576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17" y="0"/>
            <a:ext cx="8111663" cy="172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85774" y="1765148"/>
            <a:ext cx="823730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Celebration Overview:  May 2019 – May 2021 </a:t>
            </a:r>
            <a:endParaRPr lang="en-US" sz="3200" b="1" dirty="0"/>
          </a:p>
          <a:p>
            <a:pPr marL="914400" lvl="1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3200" b="1" i="1" dirty="0"/>
              <a:t>To generate awareness and excitement about SAME, with the aim of increasing member participation.</a:t>
            </a:r>
          </a:p>
          <a:p>
            <a:pPr marL="914400" lvl="1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3200" b="1" i="1" dirty="0"/>
              <a:t>To celebrate within the engineering profession with Stakeholders/Partners leading to collaboration and contribution.</a:t>
            </a:r>
          </a:p>
          <a:p>
            <a:pPr marL="804863" algn="ctr">
              <a:spcBef>
                <a:spcPts val="1200"/>
              </a:spcBef>
            </a:pPr>
            <a:r>
              <a:rPr lang="en-US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 planning "Virtual JETC" starting May 27!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  <p:pic>
        <p:nvPicPr>
          <p:cNvPr id="6" name="Picture 5" descr="A person standing in front of a window&#10;&#10;Description automatically generated">
            <a:extLst>
              <a:ext uri="{FF2B5EF4-FFF2-40B4-BE49-F238E27FC236}">
                <a16:creationId xmlns:a16="http://schemas.microsoft.com/office/drawing/2014/main" id="{B5ECB52D-5726-49BE-B6E1-3E77DF2245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3" t="23627" r="33494" b="37102"/>
          <a:stretch/>
        </p:blipFill>
        <p:spPr>
          <a:xfrm>
            <a:off x="50686" y="4688907"/>
            <a:ext cx="1290294" cy="14603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543D1D-D72D-4CCF-A9A4-D4CE7A054D8A}"/>
              </a:ext>
            </a:extLst>
          </p:cNvPr>
          <p:cNvSpPr txBox="1"/>
          <p:nvPr/>
        </p:nvSpPr>
        <p:spPr>
          <a:xfrm>
            <a:off x="54054" y="6081303"/>
            <a:ext cx="1283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Narration by:</a:t>
            </a:r>
          </a:p>
          <a:p>
            <a:pPr algn="ctr"/>
            <a:r>
              <a:rPr lang="en-US" sz="1600" dirty="0"/>
              <a:t>Mr. Joe Puzio</a:t>
            </a:r>
          </a:p>
        </p:txBody>
      </p:sp>
    </p:spTree>
    <p:extLst>
      <p:ext uri="{BB962C8B-B14F-4D97-AF65-F5344CB8AC3E}">
        <p14:creationId xmlns:p14="http://schemas.microsoft.com/office/powerpoint/2010/main" val="60376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9592">
        <p:fade/>
      </p:transition>
    </mc:Choice>
    <mc:Fallback xmlns="">
      <p:transition advTm="495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EA1E49D-39E2-4A3B-8532-2F9BD0576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17" y="0"/>
            <a:ext cx="8111663" cy="172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85774" y="1770580"/>
            <a:ext cx="8621409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 Overview of NYC Post Century of Service  </a:t>
            </a:r>
            <a:endParaRPr lang="en-US" sz="2500" b="1" i="1" dirty="0"/>
          </a:p>
          <a:p>
            <a:pPr marL="1376363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3200" b="1" i="1" dirty="0"/>
              <a:t>Scholarship</a:t>
            </a:r>
          </a:p>
          <a:p>
            <a:pPr marL="1376363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3200" b="1" i="1" dirty="0"/>
              <a:t>Members Leadership &amp; Meetings </a:t>
            </a:r>
          </a:p>
          <a:p>
            <a:pPr marL="1376363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3200" b="1" i="1" dirty="0"/>
              <a:t>Harbor Inspections </a:t>
            </a:r>
          </a:p>
          <a:p>
            <a:pPr marL="1376363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3200" b="1" i="1" dirty="0"/>
              <a:t>North Atlantic Regional Conferences </a:t>
            </a:r>
          </a:p>
          <a:p>
            <a:pPr marL="1376363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3200" b="1" i="1" dirty="0"/>
              <a:t>Cadet Construction Tours</a:t>
            </a:r>
          </a:p>
          <a:p>
            <a:pPr algn="ctr">
              <a:spcBef>
                <a:spcPts val="1200"/>
              </a:spcBef>
            </a:pPr>
            <a:r>
              <a:rPr lang="en-US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 Point is an important part of our Post </a:t>
            </a:r>
          </a:p>
          <a:p>
            <a:pPr algn="ctr"/>
            <a:r>
              <a:rPr lang="en-US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a 218 year history!  </a:t>
            </a:r>
            <a:endParaRPr lang="en-US" sz="2800" b="1" i="1" dirty="0"/>
          </a:p>
          <a:p>
            <a:endParaRPr lang="en-US" sz="2400" b="1" dirty="0"/>
          </a:p>
          <a:p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363983" y="6299784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b="1" dirty="0">
                <a:solidFill>
                  <a:prstClr val="white"/>
                </a:solidFill>
              </a:rPr>
              <a:t>William Black:  1</a:t>
            </a:r>
            <a:r>
              <a:rPr lang="en-US" sz="1400" b="1" baseline="30000" dirty="0">
                <a:solidFill>
                  <a:prstClr val="white"/>
                </a:solidFill>
              </a:rPr>
              <a:t>st</a:t>
            </a:r>
            <a:r>
              <a:rPr lang="en-US" sz="1400" b="1" dirty="0">
                <a:solidFill>
                  <a:prstClr val="white"/>
                </a:solidFill>
              </a:rPr>
              <a:t>  Leader of SAME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  <p:pic>
        <p:nvPicPr>
          <p:cNvPr id="6" name="Picture 5" descr="A person standing in front of a window&#10;&#10;Description automatically generated">
            <a:extLst>
              <a:ext uri="{FF2B5EF4-FFF2-40B4-BE49-F238E27FC236}">
                <a16:creationId xmlns:a16="http://schemas.microsoft.com/office/drawing/2014/main" id="{47A27BB7-48A5-4ABC-964C-EF28903E8AB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3" t="23627" r="33494" b="37102"/>
          <a:stretch/>
        </p:blipFill>
        <p:spPr>
          <a:xfrm>
            <a:off x="50686" y="4688907"/>
            <a:ext cx="1290294" cy="14603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162C2D-F39B-4AC2-92D3-AA9424F5B098}"/>
              </a:ext>
            </a:extLst>
          </p:cNvPr>
          <p:cNvSpPr txBox="1"/>
          <p:nvPr/>
        </p:nvSpPr>
        <p:spPr>
          <a:xfrm>
            <a:off x="54054" y="6081303"/>
            <a:ext cx="1283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Narration by:</a:t>
            </a:r>
          </a:p>
          <a:p>
            <a:pPr algn="ctr"/>
            <a:r>
              <a:rPr lang="en-US" sz="1600" dirty="0"/>
              <a:t>Mr. Joe Puzio</a:t>
            </a:r>
          </a:p>
        </p:txBody>
      </p:sp>
    </p:spTree>
    <p:extLst>
      <p:ext uri="{BB962C8B-B14F-4D97-AF65-F5344CB8AC3E}">
        <p14:creationId xmlns:p14="http://schemas.microsoft.com/office/powerpoint/2010/main" val="165959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9161">
        <p:fade/>
      </p:transition>
    </mc:Choice>
    <mc:Fallback xmlns="">
      <p:transition advTm="291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5EC69C-75A0-4643-B42D-3D3A90AD6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6275"/>
            <a:ext cx="1466142" cy="1101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895271-C1BC-41A1-9EBF-F2087C4A08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007" y="996427"/>
            <a:ext cx="6655118" cy="51022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A6E294-4BAB-46A0-AF64-45ABAF10B377}"/>
              </a:ext>
            </a:extLst>
          </p:cNvPr>
          <p:cNvSpPr txBox="1"/>
          <p:nvPr/>
        </p:nvSpPr>
        <p:spPr>
          <a:xfrm>
            <a:off x="1600041" y="6104315"/>
            <a:ext cx="6366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Dinner Dance Circa 1960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Scholarships</a:t>
            </a:r>
            <a:endParaRPr lang="en-US" sz="4000" dirty="0">
              <a:solidFill>
                <a:srgbClr val="0070C0"/>
              </a:solidFill>
            </a:endParaRPr>
          </a:p>
        </p:txBody>
      </p:sp>
      <p:pic>
        <p:nvPicPr>
          <p:cNvPr id="2" name="06 On Parad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19624" y="5691424"/>
            <a:ext cx="406400" cy="406400"/>
          </a:xfrm>
          <a:prstGeom prst="rect">
            <a:avLst/>
          </a:prstGeom>
        </p:spPr>
      </p:pic>
      <p:pic>
        <p:nvPicPr>
          <p:cNvPr id="3" name="06 On Parad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19624" y="569142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1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25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8CDD9437-71E7-4406-8717-6E5F4B18A6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142" y="951326"/>
            <a:ext cx="6632448" cy="55443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0134D4-09B1-4185-B9CC-F3EF20257B4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6275"/>
            <a:ext cx="1466142" cy="1101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913BF6-D515-4005-B2CA-97723005E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Scholarships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0617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0134D4-09B1-4185-B9CC-F3EF20257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pic>
        <p:nvPicPr>
          <p:cNvPr id="5" name="Picture 4" descr="A group of people in uniform posing for a photo&#10;&#10;Description automatically generated">
            <a:extLst>
              <a:ext uri="{FF2B5EF4-FFF2-40B4-BE49-F238E27FC236}">
                <a16:creationId xmlns:a16="http://schemas.microsoft.com/office/drawing/2014/main" id="{F1BC5922-D5AB-4C53-A629-44750C7487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2" y="943832"/>
            <a:ext cx="4572000" cy="37838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Scholarships</a:t>
            </a:r>
            <a:endParaRPr lang="en-US" sz="4000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4317" y="2597286"/>
            <a:ext cx="4572000" cy="364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5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162583-AC0F-44EF-8BBC-9CCABC8412B2}"/>
              </a:ext>
            </a:extLst>
          </p:cNvPr>
          <p:cNvSpPr txBox="1"/>
          <p:nvPr/>
        </p:nvSpPr>
        <p:spPr>
          <a:xfrm>
            <a:off x="1540932" y="5972408"/>
            <a:ext cx="7068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Col Joe Markle Surrounded By Nancy &amp; Bud Griffis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3CEFB3-3BF3-41D4-9FFC-4D2C505D6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0832C3-4EBB-4AA4-8DCE-2FBAB12EB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142" y="954639"/>
            <a:ext cx="6583680" cy="5077144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8650" y="353251"/>
            <a:ext cx="7886700" cy="1325563"/>
          </a:xfrm>
        </p:spPr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Scholarships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2088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162583-AC0F-44EF-8BBC-9CCABC8412B2}"/>
              </a:ext>
            </a:extLst>
          </p:cNvPr>
          <p:cNvSpPr txBox="1"/>
          <p:nvPr/>
        </p:nvSpPr>
        <p:spPr>
          <a:xfrm>
            <a:off x="1575467" y="6091158"/>
            <a:ext cx="6028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Circa 1986 – Dinner Dance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7CA79C-74B4-4FEC-BA99-13B1E2B11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745" y="992054"/>
            <a:ext cx="6583680" cy="50825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E4C043-7284-411E-86F8-8C8173A47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Scholarships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6379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162583-AC0F-44EF-8BBC-9CCABC8412B2}"/>
              </a:ext>
            </a:extLst>
          </p:cNvPr>
          <p:cNvSpPr txBox="1"/>
          <p:nvPr/>
        </p:nvSpPr>
        <p:spPr>
          <a:xfrm>
            <a:off x="1575467" y="6091158"/>
            <a:ext cx="6720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West Point Cadets at Scholarship Dinner Dance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E4C043-7284-411E-86F8-8C8173A47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Scholarships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" t="15468" r="5664" b="22537"/>
          <a:stretch/>
        </p:blipFill>
        <p:spPr>
          <a:xfrm>
            <a:off x="165251" y="1044297"/>
            <a:ext cx="8802479" cy="458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1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134686-DD97-4416-BAA1-7444936F5D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5" r="-7895"/>
          <a:stretch/>
        </p:blipFill>
        <p:spPr>
          <a:xfrm>
            <a:off x="403019" y="956657"/>
            <a:ext cx="3468481" cy="548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F5F685-B362-4382-AFBA-C8597EF5F2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6275"/>
            <a:ext cx="1466142" cy="11017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Members Leaders Meetings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15756" r="4799"/>
          <a:stretch/>
        </p:blipFill>
        <p:spPr>
          <a:xfrm>
            <a:off x="3084028" y="957654"/>
            <a:ext cx="5303520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7725B06-8B23-41EB-A491-42CC37B25B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142" y="964834"/>
            <a:ext cx="6583680" cy="54672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0134D4-09B1-4185-B9CC-F3EF20257B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Members Leaders Meetings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6060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162583-AC0F-44EF-8BBC-9CCABC8412B2}"/>
              </a:ext>
            </a:extLst>
          </p:cNvPr>
          <p:cNvSpPr txBox="1"/>
          <p:nvPr/>
        </p:nvSpPr>
        <p:spPr>
          <a:xfrm>
            <a:off x="1594817" y="6102817"/>
            <a:ext cx="638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Elected Officers – 1985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2A31A-454A-42FF-9DCE-182431EB7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3D0BE4-BA83-4992-82FE-75307BDA5C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3" b="20291"/>
          <a:stretch/>
        </p:blipFill>
        <p:spPr>
          <a:xfrm>
            <a:off x="149177" y="1319417"/>
            <a:ext cx="8845646" cy="42191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Members Leaders Meetings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3340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162583-AC0F-44EF-8BBC-9CCABC8412B2}"/>
              </a:ext>
            </a:extLst>
          </p:cNvPr>
          <p:cNvSpPr txBox="1"/>
          <p:nvPr/>
        </p:nvSpPr>
        <p:spPr>
          <a:xfrm>
            <a:off x="1594817" y="6102817"/>
            <a:ext cx="638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Cadets at Post Evening Meeting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2A31A-454A-42FF-9DCE-182431EB7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Members Leaders Meetings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1" b="20885"/>
          <a:stretch/>
        </p:blipFill>
        <p:spPr>
          <a:xfrm>
            <a:off x="298354" y="1056597"/>
            <a:ext cx="8559208" cy="458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0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CA31693-1B1C-4824-9AC8-FAD4C21E3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37330"/>
          <a:stretch/>
        </p:blipFill>
        <p:spPr>
          <a:xfrm>
            <a:off x="3509054" y="2592767"/>
            <a:ext cx="5120640" cy="37588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0134D4-09B1-4185-B9CC-F3EF20257B4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88" y="5536142"/>
            <a:ext cx="1466142" cy="11017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162583-AC0F-44EF-8BBC-9CCABC8412B2}"/>
              </a:ext>
            </a:extLst>
          </p:cNvPr>
          <p:cNvSpPr txBox="1"/>
          <p:nvPr/>
        </p:nvSpPr>
        <p:spPr>
          <a:xfrm>
            <a:off x="3982235" y="6010546"/>
            <a:ext cx="4174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SAME Harbor Inspection 1963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Harbor Inspections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5356" r="7141" b="20023"/>
          <a:stretch/>
        </p:blipFill>
        <p:spPr>
          <a:xfrm>
            <a:off x="528450" y="1015466"/>
            <a:ext cx="4480560" cy="3200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162583-AC0F-44EF-8BBC-9CCABC8412B2}"/>
              </a:ext>
            </a:extLst>
          </p:cNvPr>
          <p:cNvSpPr txBox="1"/>
          <p:nvPr/>
        </p:nvSpPr>
        <p:spPr>
          <a:xfrm>
            <a:off x="587825" y="3755143"/>
            <a:ext cx="7246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One of Many Harbor Inspections</a:t>
            </a:r>
          </a:p>
        </p:txBody>
      </p:sp>
    </p:spTree>
    <p:extLst>
      <p:ext uri="{BB962C8B-B14F-4D97-AF65-F5344CB8AC3E}">
        <p14:creationId xmlns:p14="http://schemas.microsoft.com/office/powerpoint/2010/main" val="105893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uniform standing in front of a building&#10;&#10;Description automatically generated">
            <a:extLst>
              <a:ext uri="{FF2B5EF4-FFF2-40B4-BE49-F238E27FC236}">
                <a16:creationId xmlns:a16="http://schemas.microsoft.com/office/drawing/2014/main" id="{C07C9CA8-31D5-4B3A-9E5D-D189DFE035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267" y="979269"/>
            <a:ext cx="6675120" cy="54952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0134D4-09B1-4185-B9CC-F3EF20257B4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Harbor Inspections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39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0134D4-09B1-4185-B9CC-F3EF20257B4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Harbor Inspections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0907F7-19AE-4B0D-BF8B-DFC4AAA5D6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2" t="26842" r="8640" b="19486"/>
          <a:stretch/>
        </p:blipFill>
        <p:spPr>
          <a:xfrm rot="10800000">
            <a:off x="99841" y="1060957"/>
            <a:ext cx="8945005" cy="461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6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AC3D93-9164-4CC1-A73A-0BBEEDE0C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1" y="5756275"/>
            <a:ext cx="1466142" cy="1101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2E6C18-98BE-4FE4-98C2-74F007254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103" y="1127478"/>
            <a:ext cx="2560320" cy="40549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Regional Conferences</a:t>
            </a:r>
            <a:endParaRPr lang="en-US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364" y="1128108"/>
            <a:ext cx="5120640" cy="38161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85853" y="5104610"/>
            <a:ext cx="72986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North Atlantic RVP, BG Bo Temple cuts ribbon to open the NARTC, along with Col John O’Dowd, Post President, RADM Michael Johnson, SAME President and BG(ret) Ralph Locurcio, Conference Co-Chair</a:t>
            </a:r>
          </a:p>
        </p:txBody>
      </p:sp>
    </p:spTree>
    <p:extLst>
      <p:ext uri="{BB962C8B-B14F-4D97-AF65-F5344CB8AC3E}">
        <p14:creationId xmlns:p14="http://schemas.microsoft.com/office/powerpoint/2010/main" val="414433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AC3D93-9164-4CC1-A73A-0BBEEDE0C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1" y="5756275"/>
            <a:ext cx="1466142" cy="1101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2E6C18-98BE-4FE4-98C2-74F007254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67" y="1127739"/>
            <a:ext cx="2560320" cy="40549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Regional Conferences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846" y="1139614"/>
            <a:ext cx="5120640" cy="359235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52846" y="5383807"/>
            <a:ext cx="7270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</a:rPr>
              <a:t>West Point Glee Club “Knight Caps” entertained banquet guests with a patriotic medley</a:t>
            </a:r>
          </a:p>
        </p:txBody>
      </p:sp>
    </p:spTree>
    <p:extLst>
      <p:ext uri="{BB962C8B-B14F-4D97-AF65-F5344CB8AC3E}">
        <p14:creationId xmlns:p14="http://schemas.microsoft.com/office/powerpoint/2010/main" val="29619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F65E46-60E9-4B1D-81FA-E5170DB7B9B0}"/>
              </a:ext>
            </a:extLst>
          </p:cNvPr>
          <p:cNvSpPr txBox="1"/>
          <p:nvPr/>
        </p:nvSpPr>
        <p:spPr>
          <a:xfrm>
            <a:off x="1350389" y="6059724"/>
            <a:ext cx="7603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cs typeface="Arial" panose="020B0604020202020204" pitchFamily="34" charset="0"/>
              </a:rPr>
              <a:t>North Atlantic Regional Conference, West Point - NYC Post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79C60A-ACD9-42AB-A6BF-0ACF6715C8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2835"/>
            <a:ext cx="1466142" cy="11017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49AFCF-ED93-41A8-8265-CCCB395C1E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"/>
          <a:stretch/>
        </p:blipFill>
        <p:spPr>
          <a:xfrm>
            <a:off x="1466142" y="1027907"/>
            <a:ext cx="6583680" cy="498937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Regional Conferences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0111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779C60A-ACD9-42AB-A6BF-0ACF6715C8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2835"/>
            <a:ext cx="1466142" cy="110172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Regional Conferences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0"/>
          <a:stretch/>
        </p:blipFill>
        <p:spPr>
          <a:xfrm>
            <a:off x="1171194" y="1061256"/>
            <a:ext cx="6801611" cy="48614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1915" y="5922737"/>
            <a:ext cx="5637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Hudson Valley Engineering Expo April 2018</a:t>
            </a:r>
          </a:p>
        </p:txBody>
      </p:sp>
    </p:spTree>
    <p:extLst>
      <p:ext uri="{BB962C8B-B14F-4D97-AF65-F5344CB8AC3E}">
        <p14:creationId xmlns:p14="http://schemas.microsoft.com/office/powerpoint/2010/main" val="383913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AC3D93-9164-4CC1-A73A-0BBEEDE0C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1" y="5756275"/>
            <a:ext cx="1466142" cy="110172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Cadet Construction Tours Ground Zero</a:t>
            </a:r>
            <a:endParaRPr lang="en-US" sz="40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533" y="1428236"/>
            <a:ext cx="5943600" cy="4321163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365662" y="5615377"/>
            <a:ext cx="7635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2004 - Captain Matt Morris, West Point Depart. of Civil &amp; Mechanical Engineering, with 24 cadets at Ground Zero</a:t>
            </a:r>
          </a:p>
        </p:txBody>
      </p:sp>
    </p:spTree>
    <p:extLst>
      <p:ext uri="{BB962C8B-B14F-4D97-AF65-F5344CB8AC3E}">
        <p14:creationId xmlns:p14="http://schemas.microsoft.com/office/powerpoint/2010/main" val="348816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0134D4-09B1-4185-B9CC-F3EF20257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9342"/>
            <a:ext cx="1466142" cy="11017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795606-E6CA-4920-8202-B2D38F0E9E5F}"/>
              </a:ext>
            </a:extLst>
          </p:cNvPr>
          <p:cNvSpPr txBox="1"/>
          <p:nvPr/>
        </p:nvSpPr>
        <p:spPr>
          <a:xfrm>
            <a:off x="1231751" y="1905506"/>
            <a:ext cx="74676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find more NYC Post Photos at</a:t>
            </a:r>
            <a:endParaRPr lang="en-US" sz="3200" b="1" dirty="0"/>
          </a:p>
          <a:p>
            <a:pPr>
              <a:spcBef>
                <a:spcPts val="1200"/>
              </a:spcBef>
            </a:pPr>
            <a:r>
              <a:rPr lang="en-US" sz="3200" u="sng" dirty="0">
                <a:hlinkClick r:id="rId4"/>
              </a:rPr>
              <a:t>https://www.facebook.com/SAMENYCPOST</a:t>
            </a:r>
            <a:endParaRPr lang="en-US" sz="3200" dirty="0"/>
          </a:p>
          <a:p>
            <a:endParaRPr lang="en-US" sz="3200" b="1" dirty="0"/>
          </a:p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additional information about the Post and SAME 2020 celebrations at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hlinkClick r:id="rId4"/>
              </a:rPr>
              <a:t>http://www.same-nyc.org</a:t>
            </a:r>
            <a:endParaRPr lang="en-US" sz="3200" dirty="0">
              <a:solidFill>
                <a:srgbClr val="C00000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3200" dirty="0">
                <a:hlinkClick r:id="rId4"/>
              </a:rPr>
              <a:t>https://www.same.org/SAME-at-100</a:t>
            </a:r>
            <a:r>
              <a:rPr lang="en-US" sz="3200" dirty="0"/>
              <a:t> 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4911B9C-BF45-4DAA-A1FE-70CA3DFDD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751" y="238178"/>
            <a:ext cx="6680498" cy="142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16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4883</TotalTime>
  <Words>693</Words>
  <Application>Microsoft Office PowerPoint</Application>
  <PresentationFormat>On-screen Show (4:3)</PresentationFormat>
  <Paragraphs>115</Paragraphs>
  <Slides>24</Slides>
  <Notes>24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What’s your Legacy?</vt:lpstr>
      <vt:lpstr>PowerPoint Presentation</vt:lpstr>
      <vt:lpstr>PowerPoint Presentation</vt:lpstr>
      <vt:lpstr>Scholarships</vt:lpstr>
      <vt:lpstr>Scholarships</vt:lpstr>
      <vt:lpstr>Scholarships</vt:lpstr>
      <vt:lpstr>Scholarships</vt:lpstr>
      <vt:lpstr>Scholarships</vt:lpstr>
      <vt:lpstr>Scholarships</vt:lpstr>
      <vt:lpstr>Members Leaders Meetings</vt:lpstr>
      <vt:lpstr>Members Leaders Meetings</vt:lpstr>
      <vt:lpstr>Members Leaders Meetings</vt:lpstr>
      <vt:lpstr>Members Leaders Meetings</vt:lpstr>
      <vt:lpstr>Harbor Inspections</vt:lpstr>
      <vt:lpstr>Harbor Inspections</vt:lpstr>
      <vt:lpstr>Harbor Inspections</vt:lpstr>
      <vt:lpstr>Regional Conferences</vt:lpstr>
      <vt:lpstr>Regional Conferences</vt:lpstr>
      <vt:lpstr>Regional Conferences</vt:lpstr>
      <vt:lpstr>Regional Conferences</vt:lpstr>
      <vt:lpstr>Cadet Construction Tours Ground Zero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mc175@office365.fun</dc:creator>
  <cp:lastModifiedBy>mc175</cp:lastModifiedBy>
  <cp:revision>110</cp:revision>
  <cp:lastPrinted>2020-04-14T17:37:48Z</cp:lastPrinted>
  <dcterms:created xsi:type="dcterms:W3CDTF">2020-02-29T07:11:51Z</dcterms:created>
  <dcterms:modified xsi:type="dcterms:W3CDTF">2020-05-02T16:30:11Z</dcterms:modified>
</cp:coreProperties>
</file>