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25" r:id="rId4"/>
    <p:sldMasterId id="2147484388" r:id="rId5"/>
  </p:sldMasterIdLst>
  <p:notesMasterIdLst>
    <p:notesMasterId r:id="rId45"/>
  </p:notesMasterIdLst>
  <p:handoutMasterIdLst>
    <p:handoutMasterId r:id="rId46"/>
  </p:handoutMasterIdLst>
  <p:sldIdLst>
    <p:sldId id="486" r:id="rId6"/>
    <p:sldId id="588" r:id="rId7"/>
    <p:sldId id="593" r:id="rId8"/>
    <p:sldId id="595" r:id="rId9"/>
    <p:sldId id="532" r:id="rId10"/>
    <p:sldId id="592" r:id="rId11"/>
    <p:sldId id="587" r:id="rId12"/>
    <p:sldId id="590" r:id="rId13"/>
    <p:sldId id="567" r:id="rId14"/>
    <p:sldId id="516" r:id="rId15"/>
    <p:sldId id="555" r:id="rId16"/>
    <p:sldId id="597" r:id="rId17"/>
    <p:sldId id="557" r:id="rId18"/>
    <p:sldId id="558" r:id="rId19"/>
    <p:sldId id="580" r:id="rId20"/>
    <p:sldId id="560" r:id="rId21"/>
    <p:sldId id="584" r:id="rId22"/>
    <p:sldId id="561" r:id="rId23"/>
    <p:sldId id="562" r:id="rId24"/>
    <p:sldId id="564" r:id="rId25"/>
    <p:sldId id="566" r:id="rId26"/>
    <p:sldId id="565" r:id="rId27"/>
    <p:sldId id="531" r:id="rId28"/>
    <p:sldId id="594" r:id="rId29"/>
    <p:sldId id="400" r:id="rId30"/>
    <p:sldId id="568" r:id="rId31"/>
    <p:sldId id="589" r:id="rId32"/>
    <p:sldId id="581" r:id="rId33"/>
    <p:sldId id="582" r:id="rId34"/>
    <p:sldId id="577" r:id="rId35"/>
    <p:sldId id="394" r:id="rId36"/>
    <p:sldId id="305" r:id="rId37"/>
    <p:sldId id="509" r:id="rId38"/>
    <p:sldId id="488" r:id="rId39"/>
    <p:sldId id="596" r:id="rId40"/>
    <p:sldId id="396" r:id="rId41"/>
    <p:sldId id="256" r:id="rId42"/>
    <p:sldId id="512" r:id="rId43"/>
    <p:sldId id="586" r:id="rId44"/>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as, Vincent F CIV USARMY CENAN (USA)" initials="EVFCUC(" lastIdx="1" clrIdx="0">
    <p:extLst>
      <p:ext uri="{19B8F6BF-5375-455C-9EA6-DF929625EA0E}">
        <p15:presenceInfo xmlns:p15="http://schemas.microsoft.com/office/powerpoint/2012/main" userId="S-1-5-21-1969576956-670645922-1546849883-49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A3A3A3"/>
    <a:srgbClr val="A1A1A1"/>
    <a:srgbClr val="FFCC99"/>
    <a:srgbClr val="CCECFF"/>
    <a:srgbClr val="CCFFCC"/>
    <a:srgbClr val="FFCCCC"/>
    <a:srgbClr val="FFCCFF"/>
    <a:srgbClr val="66FF66"/>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822" autoAdjust="0"/>
    <p:restoredTop sz="94660"/>
  </p:normalViewPr>
  <p:slideViewPr>
    <p:cSldViewPr snapToGrid="0">
      <p:cViewPr varScale="1">
        <p:scale>
          <a:sx n="67" d="100"/>
          <a:sy n="67" d="100"/>
        </p:scale>
        <p:origin x="1480" y="44"/>
      </p:cViewPr>
      <p:guideLst>
        <p:guide orient="horz" pos="2160"/>
        <p:guide pos="2880"/>
      </p:guideLst>
    </p:cSldViewPr>
  </p:slideViewPr>
  <p:notesTextViewPr>
    <p:cViewPr>
      <p:scale>
        <a:sx n="100" d="100"/>
        <a:sy n="100" d="100"/>
      </p:scale>
      <p:origin x="0" y="0"/>
    </p:cViewPr>
  </p:notesTextViewPr>
  <p:sorterViewPr>
    <p:cViewPr>
      <p:scale>
        <a:sx n="110" d="100"/>
        <a:sy n="110" d="100"/>
      </p:scale>
      <p:origin x="0" y="0"/>
    </p:cViewPr>
  </p:sorterViewPr>
  <p:notesViewPr>
    <p:cSldViewPr snapToGrid="0">
      <p:cViewPr varScale="1">
        <p:scale>
          <a:sx n="39" d="100"/>
          <a:sy n="39" d="100"/>
        </p:scale>
        <p:origin x="2860" y="2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FY22 -  $989M</a:t>
            </a:r>
          </a:p>
        </c:rich>
      </c:tx>
      <c:layout>
        <c:manualLayout>
          <c:xMode val="edge"/>
          <c:yMode val="edge"/>
          <c:x val="0.13570885728836141"/>
          <c:y val="2.6315789473684216E-2"/>
        </c:manualLayout>
      </c:layout>
      <c:overlay val="0"/>
    </c:title>
    <c:autoTitleDeleted val="0"/>
    <c:plotArea>
      <c:layout>
        <c:manualLayout>
          <c:layoutTarget val="inner"/>
          <c:xMode val="edge"/>
          <c:yMode val="edge"/>
          <c:x val="0.10499882477376896"/>
          <c:y val="0.20774140074596481"/>
          <c:w val="0.42446507619383933"/>
          <c:h val="0.7483989501312337"/>
        </c:manualLayout>
      </c:layout>
      <c:pieChart>
        <c:varyColors val="1"/>
        <c:ser>
          <c:idx val="0"/>
          <c:order val="0"/>
          <c:tx>
            <c:strRef>
              <c:f>Sheet1!$B$1</c:f>
              <c:strCache>
                <c:ptCount val="1"/>
                <c:pt idx="0">
                  <c:v>    </c:v>
                </c:pt>
              </c:strCache>
            </c:strRef>
          </c:tx>
          <c:dPt>
            <c:idx val="0"/>
            <c:bubble3D val="0"/>
            <c:spPr>
              <a:solidFill>
                <a:srgbClr val="0051F2">
                  <a:alpha val="96863"/>
                </a:srgbClr>
              </a:solidFill>
            </c:spPr>
            <c:extLst>
              <c:ext xmlns:c16="http://schemas.microsoft.com/office/drawing/2014/chart" uri="{C3380CC4-5D6E-409C-BE32-E72D297353CC}">
                <c16:uniqueId val="{00000001-8D23-4475-A19D-316ED6A51B8B}"/>
              </c:ext>
            </c:extLst>
          </c:dPt>
          <c:dPt>
            <c:idx val="1"/>
            <c:bubble3D val="0"/>
            <c:spPr>
              <a:solidFill>
                <a:srgbClr val="A1322F"/>
              </a:solidFill>
            </c:spPr>
            <c:extLst>
              <c:ext xmlns:c16="http://schemas.microsoft.com/office/drawing/2014/chart" uri="{C3380CC4-5D6E-409C-BE32-E72D297353CC}">
                <c16:uniqueId val="{00000003-8D23-4475-A19D-316ED6A51B8B}"/>
              </c:ext>
            </c:extLst>
          </c:dPt>
          <c:dPt>
            <c:idx val="2"/>
            <c:bubble3D val="0"/>
            <c:spPr>
              <a:solidFill>
                <a:srgbClr val="60A32D"/>
              </a:solidFill>
            </c:spPr>
            <c:extLst>
              <c:ext xmlns:c16="http://schemas.microsoft.com/office/drawing/2014/chart" uri="{C3380CC4-5D6E-409C-BE32-E72D297353CC}">
                <c16:uniqueId val="{00000005-8D23-4475-A19D-316ED6A51B8B}"/>
              </c:ext>
            </c:extLst>
          </c:dPt>
          <c:dPt>
            <c:idx val="3"/>
            <c:bubble3D val="0"/>
            <c:spPr>
              <a:solidFill>
                <a:srgbClr val="7030A0"/>
              </a:solidFill>
            </c:spPr>
            <c:extLst>
              <c:ext xmlns:c16="http://schemas.microsoft.com/office/drawing/2014/chart" uri="{C3380CC4-5D6E-409C-BE32-E72D297353CC}">
                <c16:uniqueId val="{00000007-8D23-4475-A19D-316ED6A51B8B}"/>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 Military Program</c:v>
                </c:pt>
                <c:pt idx="1">
                  <c:v> Civil Works Program</c:v>
                </c:pt>
                <c:pt idx="2">
                  <c:v> EIIS</c:v>
                </c:pt>
              </c:strCache>
            </c:strRef>
          </c:cat>
          <c:val>
            <c:numRef>
              <c:f>Sheet1!$B$2:$B$4</c:f>
              <c:numCache>
                <c:formatCode>#,##0</c:formatCode>
                <c:ptCount val="3"/>
                <c:pt idx="0">
                  <c:v>387</c:v>
                </c:pt>
                <c:pt idx="1">
                  <c:v>563</c:v>
                </c:pt>
                <c:pt idx="2">
                  <c:v>160</c:v>
                </c:pt>
              </c:numCache>
            </c:numRef>
          </c:val>
          <c:extLst>
            <c:ext xmlns:c16="http://schemas.microsoft.com/office/drawing/2014/chart" uri="{C3380CC4-5D6E-409C-BE32-E72D297353CC}">
              <c16:uniqueId val="{00000008-8D23-4475-A19D-316ED6A51B8B}"/>
            </c:ext>
          </c:extLst>
        </c:ser>
        <c:dLbls>
          <c:showLegendKey val="0"/>
          <c:showVal val="0"/>
          <c:showCatName val="0"/>
          <c:showSerName val="0"/>
          <c:showPercent val="0"/>
          <c:showBubbleSize val="0"/>
          <c:showLeaderLines val="1"/>
        </c:dLbls>
        <c:firstSliceAng val="0"/>
      </c:pieChart>
    </c:plotArea>
    <c:legend>
      <c:legendPos val="r"/>
      <c:legendEntry>
        <c:idx val="0"/>
        <c:txPr>
          <a:bodyPr/>
          <a:lstStyle/>
          <a:p>
            <a:pPr>
              <a:defRPr sz="1400" b="1">
                <a:solidFill>
                  <a:schemeClr val="tx1"/>
                </a:solidFill>
              </a:defRPr>
            </a:pPr>
            <a:endParaRPr lang="en-US"/>
          </a:p>
        </c:txPr>
      </c:legendEntry>
      <c:legendEntry>
        <c:idx val="1"/>
        <c:txPr>
          <a:bodyPr/>
          <a:lstStyle/>
          <a:p>
            <a:pPr>
              <a:defRPr sz="1400" b="1">
                <a:solidFill>
                  <a:schemeClr val="tx1"/>
                </a:solidFill>
              </a:defRPr>
            </a:pPr>
            <a:endParaRPr lang="en-US"/>
          </a:p>
        </c:txPr>
      </c:legendEntry>
      <c:layout>
        <c:manualLayout>
          <c:xMode val="edge"/>
          <c:yMode val="edge"/>
          <c:x val="0.56642561470860919"/>
          <c:y val="0.42619376525302766"/>
          <c:w val="0.43025763570598452"/>
          <c:h val="0.57026661141041579"/>
        </c:manualLayout>
      </c:layout>
      <c:overlay val="0"/>
      <c:txPr>
        <a:bodyPr/>
        <a:lstStyle/>
        <a:p>
          <a:pPr>
            <a:defRPr sz="1400" b="1"/>
          </a:pPr>
          <a:endParaRPr lang="en-US"/>
        </a:p>
      </c:txPr>
    </c:legend>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FY21  -  $869M</a:t>
            </a:r>
          </a:p>
        </c:rich>
      </c:tx>
      <c:layout>
        <c:manualLayout>
          <c:xMode val="edge"/>
          <c:yMode val="edge"/>
          <c:x val="0.20491358391521824"/>
          <c:y val="2.6315789473684216E-2"/>
        </c:manualLayout>
      </c:layout>
      <c:overlay val="0"/>
    </c:title>
    <c:autoTitleDeleted val="0"/>
    <c:plotArea>
      <c:layout>
        <c:manualLayout>
          <c:layoutTarget val="inner"/>
          <c:xMode val="edge"/>
          <c:yMode val="edge"/>
          <c:x val="0.1919900460555638"/>
          <c:y val="0.19723822351153475"/>
          <c:w val="0.55627172782647449"/>
          <c:h val="0.77585267302113547"/>
        </c:manualLayout>
      </c:layout>
      <c:pieChart>
        <c:varyColors val="1"/>
        <c:ser>
          <c:idx val="0"/>
          <c:order val="0"/>
          <c:dPt>
            <c:idx val="0"/>
            <c:bubble3D val="0"/>
            <c:spPr>
              <a:solidFill>
                <a:srgbClr val="0051F2"/>
              </a:solidFill>
            </c:spPr>
            <c:extLst>
              <c:ext xmlns:c16="http://schemas.microsoft.com/office/drawing/2014/chart" uri="{C3380CC4-5D6E-409C-BE32-E72D297353CC}">
                <c16:uniqueId val="{00000001-A4CC-461A-82A7-5893DBF6EC88}"/>
              </c:ext>
            </c:extLst>
          </c:dPt>
          <c:dPt>
            <c:idx val="1"/>
            <c:bubble3D val="0"/>
            <c:spPr>
              <a:solidFill>
                <a:srgbClr val="A1322F"/>
              </a:solidFill>
            </c:spPr>
            <c:extLst>
              <c:ext xmlns:c16="http://schemas.microsoft.com/office/drawing/2014/chart" uri="{C3380CC4-5D6E-409C-BE32-E72D297353CC}">
                <c16:uniqueId val="{00000003-A4CC-461A-82A7-5893DBF6EC88}"/>
              </c:ext>
            </c:extLst>
          </c:dPt>
          <c:dPt>
            <c:idx val="2"/>
            <c:bubble3D val="0"/>
            <c:spPr>
              <a:solidFill>
                <a:srgbClr val="60A32D"/>
              </a:solidFill>
            </c:spPr>
            <c:extLst>
              <c:ext xmlns:c16="http://schemas.microsoft.com/office/drawing/2014/chart" uri="{C3380CC4-5D6E-409C-BE32-E72D297353CC}">
                <c16:uniqueId val="{00000005-A4CC-461A-82A7-5893DBF6EC88}"/>
              </c:ext>
            </c:extLst>
          </c:dPt>
          <c:dPt>
            <c:idx val="3"/>
            <c:bubble3D val="0"/>
            <c:spPr>
              <a:solidFill>
                <a:srgbClr val="7030A0"/>
              </a:solidFill>
            </c:spPr>
            <c:extLst>
              <c:ext xmlns:c16="http://schemas.microsoft.com/office/drawing/2014/chart" uri="{C3380CC4-5D6E-409C-BE32-E72D297353CC}">
                <c16:uniqueId val="{00000007-A4CC-461A-82A7-5893DBF6EC88}"/>
              </c:ext>
            </c:extLst>
          </c:dPt>
          <c:dLbls>
            <c:dLbl>
              <c:idx val="0"/>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4CC-461A-82A7-5893DBF6EC88}"/>
                </c:ext>
              </c:extLst>
            </c:dLbl>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val>
            <c:numRef>
              <c:f>Sheet1!$B$2:$B$4</c:f>
              <c:numCache>
                <c:formatCode>General</c:formatCode>
                <c:ptCount val="3"/>
                <c:pt idx="0">
                  <c:v>242</c:v>
                </c:pt>
                <c:pt idx="1">
                  <c:v>385</c:v>
                </c:pt>
                <c:pt idx="2">
                  <c:v>121</c:v>
                </c:pt>
              </c:numCache>
            </c:numRef>
          </c:val>
          <c:extLst>
            <c:ext xmlns:c16="http://schemas.microsoft.com/office/drawing/2014/chart" uri="{C3380CC4-5D6E-409C-BE32-E72D297353CC}">
              <c16:uniqueId val="{00000008-A4CC-461A-82A7-5893DBF6EC88}"/>
            </c:ext>
          </c:extLst>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38475" cy="465138"/>
          </a:xfrm>
          <a:prstGeom prst="rect">
            <a:avLst/>
          </a:prstGeom>
        </p:spPr>
        <p:txBody>
          <a:bodyPr vert="horz" lIns="108823" tIns="54412" rIns="108823" bIns="54412" rtlCol="0"/>
          <a:lstStyle>
            <a:lvl1pPr algn="l">
              <a:defRPr sz="1400">
                <a:latin typeface="Arial" charset="0"/>
                <a:ea typeface="+mn-ea"/>
                <a:cs typeface="+mn-cs"/>
              </a:defRPr>
            </a:lvl1pPr>
          </a:lstStyle>
          <a:p>
            <a:pPr>
              <a:defRPr/>
            </a:pPr>
            <a:endParaRPr lang="en-US" dirty="0"/>
          </a:p>
        </p:txBody>
      </p:sp>
      <p:sp>
        <p:nvSpPr>
          <p:cNvPr id="3" name="Date Placeholder 2"/>
          <p:cNvSpPr>
            <a:spLocks noGrp="1"/>
          </p:cNvSpPr>
          <p:nvPr>
            <p:ph type="dt" sz="quarter" idx="1"/>
          </p:nvPr>
        </p:nvSpPr>
        <p:spPr>
          <a:xfrm>
            <a:off x="3970340" y="0"/>
            <a:ext cx="3038475" cy="465138"/>
          </a:xfrm>
          <a:prstGeom prst="rect">
            <a:avLst/>
          </a:prstGeom>
        </p:spPr>
        <p:txBody>
          <a:bodyPr vert="horz" wrap="square" lIns="108823" tIns="54412" rIns="108823" bIns="54412" numCol="1" anchor="t" anchorCtr="0" compatLnSpc="1">
            <a:prstTxWarp prst="textNoShape">
              <a:avLst/>
            </a:prstTxWarp>
          </a:bodyPr>
          <a:lstStyle>
            <a:lvl1pPr algn="r">
              <a:defRPr sz="1400"/>
            </a:lvl1pPr>
          </a:lstStyle>
          <a:p>
            <a:fld id="{61A2DE62-24B0-4972-852B-4785B8FCBE77}" type="datetimeFigureOut">
              <a:rPr lang="en-US"/>
              <a:pPr/>
              <a:t>10/28/2020</a:t>
            </a:fld>
            <a:endParaRPr lang="en-US" dirty="0"/>
          </a:p>
        </p:txBody>
      </p:sp>
      <p:sp>
        <p:nvSpPr>
          <p:cNvPr id="4" name="Footer Placeholder 3"/>
          <p:cNvSpPr>
            <a:spLocks noGrp="1"/>
          </p:cNvSpPr>
          <p:nvPr>
            <p:ph type="ftr" sz="quarter" idx="2"/>
          </p:nvPr>
        </p:nvSpPr>
        <p:spPr>
          <a:xfrm>
            <a:off x="3" y="8829675"/>
            <a:ext cx="3038475" cy="465138"/>
          </a:xfrm>
          <a:prstGeom prst="rect">
            <a:avLst/>
          </a:prstGeom>
        </p:spPr>
        <p:txBody>
          <a:bodyPr vert="horz" lIns="108823" tIns="54412" rIns="108823" bIns="54412" rtlCol="0" anchor="b"/>
          <a:lstStyle>
            <a:lvl1pPr algn="l">
              <a:defRPr sz="1400">
                <a:latin typeface="Arial" charset="0"/>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970340" y="8829675"/>
            <a:ext cx="3038475" cy="465138"/>
          </a:xfrm>
          <a:prstGeom prst="rect">
            <a:avLst/>
          </a:prstGeom>
        </p:spPr>
        <p:txBody>
          <a:bodyPr vert="horz" wrap="square" lIns="108823" tIns="54412" rIns="108823" bIns="54412" numCol="1" anchor="b" anchorCtr="0" compatLnSpc="1">
            <a:prstTxWarp prst="textNoShape">
              <a:avLst/>
            </a:prstTxWarp>
          </a:bodyPr>
          <a:lstStyle>
            <a:lvl1pPr algn="r">
              <a:defRPr sz="1400"/>
            </a:lvl1pPr>
          </a:lstStyle>
          <a:p>
            <a:fld id="{603F1684-B626-4C74-9731-CBE8CE5003E4}" type="slidenum">
              <a:rPr lang="en-US"/>
              <a:pPr/>
              <a:t>‹#›</a:t>
            </a:fld>
            <a:endParaRPr lang="en-US" dirty="0"/>
          </a:p>
        </p:txBody>
      </p:sp>
    </p:spTree>
    <p:extLst>
      <p:ext uri="{BB962C8B-B14F-4D97-AF65-F5344CB8AC3E}">
        <p14:creationId xmlns:p14="http://schemas.microsoft.com/office/powerpoint/2010/main" val="36296536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38475" cy="465138"/>
          </a:xfrm>
          <a:prstGeom prst="rect">
            <a:avLst/>
          </a:prstGeom>
        </p:spPr>
        <p:txBody>
          <a:bodyPr vert="horz" lIns="108823" tIns="54412" rIns="108823" bIns="54412" rtlCol="0"/>
          <a:lstStyle>
            <a:lvl1pPr algn="l">
              <a:defRPr sz="1400">
                <a:latin typeface="Arial" charset="0"/>
                <a:ea typeface="+mn-ea"/>
                <a:cs typeface="+mn-cs"/>
              </a:defRPr>
            </a:lvl1pPr>
          </a:lstStyle>
          <a:p>
            <a:pPr>
              <a:defRPr/>
            </a:pPr>
            <a:endParaRPr lang="en-US" dirty="0"/>
          </a:p>
        </p:txBody>
      </p:sp>
      <p:sp>
        <p:nvSpPr>
          <p:cNvPr id="3" name="Date Placeholder 2"/>
          <p:cNvSpPr>
            <a:spLocks noGrp="1"/>
          </p:cNvSpPr>
          <p:nvPr>
            <p:ph type="dt" idx="1"/>
          </p:nvPr>
        </p:nvSpPr>
        <p:spPr>
          <a:xfrm>
            <a:off x="3970340" y="0"/>
            <a:ext cx="3038475" cy="465138"/>
          </a:xfrm>
          <a:prstGeom prst="rect">
            <a:avLst/>
          </a:prstGeom>
        </p:spPr>
        <p:txBody>
          <a:bodyPr vert="horz" wrap="square" lIns="108823" tIns="54412" rIns="108823" bIns="54412" numCol="1" anchor="t" anchorCtr="0" compatLnSpc="1">
            <a:prstTxWarp prst="textNoShape">
              <a:avLst/>
            </a:prstTxWarp>
          </a:bodyPr>
          <a:lstStyle>
            <a:lvl1pPr algn="r">
              <a:defRPr sz="1400"/>
            </a:lvl1pPr>
          </a:lstStyle>
          <a:p>
            <a:fld id="{9ADC5788-3AFA-4451-BC67-BFEEAB944D67}" type="datetimeFigureOut">
              <a:rPr lang="en-US"/>
              <a:pPr/>
              <a:t>10/28/2020</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108823" tIns="54412" rIns="108823" bIns="54412" rtlCol="0" anchor="ctr"/>
          <a:lstStyle/>
          <a:p>
            <a:pPr lvl="0"/>
            <a:endParaRPr lang="en-US" noProof="0" dirty="0"/>
          </a:p>
        </p:txBody>
      </p:sp>
      <p:sp>
        <p:nvSpPr>
          <p:cNvPr id="5" name="Notes Placeholder 4"/>
          <p:cNvSpPr>
            <a:spLocks noGrp="1"/>
          </p:cNvSpPr>
          <p:nvPr>
            <p:ph type="body" sz="quarter" idx="3"/>
          </p:nvPr>
        </p:nvSpPr>
        <p:spPr>
          <a:xfrm>
            <a:off x="701676" y="4416428"/>
            <a:ext cx="5607050" cy="4183063"/>
          </a:xfrm>
          <a:prstGeom prst="rect">
            <a:avLst/>
          </a:prstGeom>
        </p:spPr>
        <p:txBody>
          <a:bodyPr vert="horz" lIns="108823" tIns="54412" rIns="108823" bIns="54412"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3" y="8829675"/>
            <a:ext cx="3038475" cy="465138"/>
          </a:xfrm>
          <a:prstGeom prst="rect">
            <a:avLst/>
          </a:prstGeom>
        </p:spPr>
        <p:txBody>
          <a:bodyPr vert="horz" lIns="108823" tIns="54412" rIns="108823" bIns="54412" rtlCol="0" anchor="b"/>
          <a:lstStyle>
            <a:lvl1pPr algn="l">
              <a:defRPr sz="1400">
                <a:latin typeface="Arial" charset="0"/>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70340" y="8829675"/>
            <a:ext cx="3038475" cy="465138"/>
          </a:xfrm>
          <a:prstGeom prst="rect">
            <a:avLst/>
          </a:prstGeom>
        </p:spPr>
        <p:txBody>
          <a:bodyPr vert="horz" wrap="square" lIns="108823" tIns="54412" rIns="108823" bIns="54412" numCol="1" anchor="b" anchorCtr="0" compatLnSpc="1">
            <a:prstTxWarp prst="textNoShape">
              <a:avLst/>
            </a:prstTxWarp>
          </a:bodyPr>
          <a:lstStyle>
            <a:lvl1pPr algn="r">
              <a:defRPr sz="1400"/>
            </a:lvl1pPr>
          </a:lstStyle>
          <a:p>
            <a:fld id="{06A0A3C6-4E22-46FB-836F-CA2C48EC4DC1}" type="slidenum">
              <a:rPr lang="en-US"/>
              <a:pPr/>
              <a:t>‹#›</a:t>
            </a:fld>
            <a:endParaRPr lang="en-US" dirty="0"/>
          </a:p>
        </p:txBody>
      </p:sp>
    </p:spTree>
    <p:extLst>
      <p:ext uri="{BB962C8B-B14F-4D97-AF65-F5344CB8AC3E}">
        <p14:creationId xmlns:p14="http://schemas.microsoft.com/office/powerpoint/2010/main" val="204033704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A0A3C6-4E22-46FB-836F-CA2C48EC4DC1}" type="slidenum">
              <a:rPr lang="en-US" smtClean="0"/>
              <a:pPr/>
              <a:t>1</a:t>
            </a:fld>
            <a:endParaRPr lang="en-US" dirty="0"/>
          </a:p>
        </p:txBody>
      </p:sp>
    </p:spTree>
    <p:extLst>
      <p:ext uri="{BB962C8B-B14F-4D97-AF65-F5344CB8AC3E}">
        <p14:creationId xmlns:p14="http://schemas.microsoft.com/office/powerpoint/2010/main" val="1736552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CEEE55-E456-45FA-AE62-4603933308A6}" type="slidenum">
              <a:rPr lang="en-US"/>
              <a:pPr fontAlgn="base">
                <a:spcBef>
                  <a:spcPct val="0"/>
                </a:spcBef>
                <a:spcAft>
                  <a:spcPct val="0"/>
                </a:spcAft>
              </a:pPr>
              <a:t>4</a:t>
            </a:fld>
            <a:endParaRPr lang="en-US"/>
          </a:p>
        </p:txBody>
      </p:sp>
      <p:sp>
        <p:nvSpPr>
          <p:cNvPr id="5123" name="Rectangle 2"/>
          <p:cNvSpPr>
            <a:spLocks noGrp="1" noRot="1" noChangeAspect="1" noChangeArrowheads="1" noTextEdit="1"/>
          </p:cNvSpPr>
          <p:nvPr>
            <p:ph type="sldImg"/>
          </p:nvPr>
        </p:nvSpPr>
        <p:spPr bwMode="auto">
          <a:xfrm>
            <a:off x="1709738" y="538163"/>
            <a:ext cx="3590925" cy="2692400"/>
          </a:xfrm>
          <a:noFill/>
          <a:ln>
            <a:solidFill>
              <a:srgbClr val="000000"/>
            </a:solidFill>
            <a:miter lim="800000"/>
            <a:headEnd/>
            <a:tailEnd/>
          </a:ln>
        </p:spPr>
      </p:sp>
      <p:sp>
        <p:nvSpPr>
          <p:cNvPr id="51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buFontTx/>
              <a:buChar char="•"/>
            </a:pPr>
            <a:r>
              <a:rPr lang="en-US" b="1"/>
              <a:t>8 Major River Basins include: Hudson, Mohawk, Passaic, Hackensack, Raritan, Saw Mill, Ramapo &amp; Hutchinson</a:t>
            </a:r>
          </a:p>
          <a:p>
            <a:pPr>
              <a:spcBef>
                <a:spcPct val="0"/>
              </a:spcBef>
              <a:buFontTx/>
              <a:buChar char="•"/>
            </a:pPr>
            <a:endParaRPr lang="en-US" b="1"/>
          </a:p>
          <a:p>
            <a:pPr>
              <a:spcBef>
                <a:spcPct val="0"/>
              </a:spcBef>
              <a:buFontTx/>
              <a:buChar char="•"/>
            </a:pPr>
            <a:r>
              <a:rPr lang="en-US" b="1"/>
              <a:t>MILCON installations include: </a:t>
            </a:r>
          </a:p>
          <a:p>
            <a:pPr>
              <a:spcBef>
                <a:spcPct val="0"/>
              </a:spcBef>
            </a:pPr>
            <a:r>
              <a:rPr lang="en-US" b="1"/>
              <a:t>   1- West Point</a:t>
            </a:r>
          </a:p>
          <a:p>
            <a:pPr>
              <a:spcBef>
                <a:spcPct val="0"/>
              </a:spcBef>
            </a:pPr>
            <a:r>
              <a:rPr lang="en-US" b="1"/>
              <a:t>   2- Ft. Drum</a:t>
            </a:r>
          </a:p>
          <a:p>
            <a:pPr>
              <a:spcBef>
                <a:spcPct val="0"/>
              </a:spcBef>
            </a:pPr>
            <a:r>
              <a:rPr lang="en-US" b="1"/>
              <a:t>   3- Picatinny Arsenal</a:t>
            </a:r>
          </a:p>
          <a:p>
            <a:pPr>
              <a:spcBef>
                <a:spcPct val="0"/>
              </a:spcBef>
            </a:pPr>
            <a:r>
              <a:rPr lang="en-US" b="1"/>
              <a:t>   4- McGuire AFB</a:t>
            </a:r>
          </a:p>
          <a:p>
            <a:pPr>
              <a:spcBef>
                <a:spcPct val="0"/>
              </a:spcBef>
            </a:pPr>
            <a:r>
              <a:rPr lang="en-US" b="1"/>
              <a:t>   5- Ft. Hamilton</a:t>
            </a:r>
          </a:p>
          <a:p>
            <a:pPr>
              <a:spcBef>
                <a:spcPct val="0"/>
              </a:spcBef>
            </a:pPr>
            <a:r>
              <a:rPr lang="en-US" b="1"/>
              <a:t>   6- Thule AFB</a:t>
            </a:r>
          </a:p>
          <a:p>
            <a:pPr>
              <a:spcBef>
                <a:spcPct val="0"/>
              </a:spcBef>
            </a:pPr>
            <a:r>
              <a:rPr lang="en-US" b="1"/>
              <a:t>   7- Niagara Falls Air Reserve Station</a:t>
            </a:r>
          </a:p>
          <a:p>
            <a:pPr>
              <a:spcBef>
                <a:spcPct val="0"/>
              </a:spcBef>
            </a:pPr>
            <a:r>
              <a:rPr lang="en-US" b="1"/>
              <a:t>   8- Military Entrance Processing Command (MEPS)</a:t>
            </a:r>
          </a:p>
          <a:p>
            <a:pPr>
              <a:spcBef>
                <a:spcPct val="0"/>
              </a:spcBef>
            </a:pPr>
            <a:r>
              <a:rPr lang="en-US" b="1"/>
              <a:t>   9- Ft. Monmouth</a:t>
            </a:r>
          </a:p>
          <a:p>
            <a:pPr>
              <a:spcBef>
                <a:spcPct val="0"/>
              </a:spcBef>
            </a:pPr>
            <a:r>
              <a:rPr lang="en-US" b="1"/>
              <a:t>  10-Watervliet Arsenal </a:t>
            </a:r>
          </a:p>
        </p:txBody>
      </p:sp>
    </p:spTree>
    <p:extLst>
      <p:ext uri="{BB962C8B-B14F-4D97-AF65-F5344CB8AC3E}">
        <p14:creationId xmlns:p14="http://schemas.microsoft.com/office/powerpoint/2010/main" val="3253583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2E18729-EFF5-4B97-9476-2D9D61AE0286}" type="slidenum">
              <a:rPr lang="en-US" smtClean="0">
                <a:solidFill>
                  <a:prstClr val="black"/>
                </a:solidFill>
              </a:rPr>
              <a:pPr/>
              <a:t>9</a:t>
            </a:fld>
            <a:endParaRPr lang="en-US">
              <a:solidFill>
                <a:prstClr val="black"/>
              </a:solidFill>
            </a:endParaRPr>
          </a:p>
        </p:txBody>
      </p:sp>
      <p:sp>
        <p:nvSpPr>
          <p:cNvPr id="39939" name="Rectangle 2"/>
          <p:cNvSpPr>
            <a:spLocks noGrp="1" noRot="1" noChangeAspect="1" noChangeArrowheads="1" noTextEdit="1"/>
          </p:cNvSpPr>
          <p:nvPr>
            <p:ph type="sldImg"/>
          </p:nvPr>
        </p:nvSpPr>
        <p:spPr>
          <a:xfrm>
            <a:off x="1709738" y="538163"/>
            <a:ext cx="3590925" cy="2692400"/>
          </a:xfrm>
          <a:ln/>
        </p:spPr>
      </p:sp>
      <p:sp>
        <p:nvSpPr>
          <p:cNvPr id="39940" name="Rectangle 3"/>
          <p:cNvSpPr>
            <a:spLocks noGrp="1" noChangeArrowheads="1"/>
          </p:cNvSpPr>
          <p:nvPr>
            <p:ph type="body" idx="1"/>
          </p:nvPr>
        </p:nvSpPr>
        <p:spPr>
          <a:noFill/>
          <a:ln/>
        </p:spPr>
        <p:txBody>
          <a:bodyPr/>
          <a:lstStyle/>
          <a:p>
            <a:pPr eaLnBrk="1" hangingPunct="1"/>
            <a:endParaRPr lang="en-US" sz="1000" dirty="0"/>
          </a:p>
        </p:txBody>
      </p:sp>
    </p:spTree>
    <p:extLst>
      <p:ext uri="{BB962C8B-B14F-4D97-AF65-F5344CB8AC3E}">
        <p14:creationId xmlns:p14="http://schemas.microsoft.com/office/powerpoint/2010/main" val="3683258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970940" y="5264358"/>
            <a:ext cx="3037840" cy="277373"/>
          </a:xfrm>
          <a:prstGeom prst="rect">
            <a:avLst/>
          </a:prstGeom>
          <a:noFill/>
          <a:ln w="9525">
            <a:noFill/>
            <a:miter lim="800000"/>
            <a:headEnd/>
            <a:tailEnd/>
          </a:ln>
        </p:spPr>
        <p:txBody>
          <a:bodyPr lIns="91681" tIns="45843" rIns="91681" bIns="45843" anchor="b"/>
          <a:lstStyle/>
          <a:p>
            <a:pPr algn="r" defTabSz="903730"/>
            <a:fld id="{417F2349-5739-40DD-BDF1-171E0C4CC63D}" type="slidenum">
              <a:rPr lang="en-US" sz="1200"/>
              <a:pPr algn="r" defTabSz="903730"/>
              <a:t>10</a:t>
            </a:fld>
            <a:endParaRPr lang="en-US" sz="1200" dirty="0"/>
          </a:p>
        </p:txBody>
      </p:sp>
      <p:sp>
        <p:nvSpPr>
          <p:cNvPr id="40963" name="Rectangle 2"/>
          <p:cNvSpPr>
            <a:spLocks noGrp="1" noRot="1" noChangeAspect="1" noChangeArrowheads="1" noTextEdit="1"/>
          </p:cNvSpPr>
          <p:nvPr>
            <p:ph type="sldImg"/>
          </p:nvPr>
        </p:nvSpPr>
        <p:spPr>
          <a:xfrm>
            <a:off x="2119313" y="415925"/>
            <a:ext cx="2771775" cy="2078038"/>
          </a:xfrm>
          <a:ln/>
        </p:spPr>
      </p:sp>
      <p:sp>
        <p:nvSpPr>
          <p:cNvPr id="9220" name="Rectangle 3"/>
          <p:cNvSpPr>
            <a:spLocks noGrp="1" noChangeArrowheads="1"/>
          </p:cNvSpPr>
          <p:nvPr>
            <p:ph type="body" idx="1"/>
          </p:nvPr>
        </p:nvSpPr>
        <p:spPr>
          <a:ln/>
        </p:spPr>
        <p:txBody>
          <a:bodyPr/>
          <a:lstStyle/>
          <a:p>
            <a:pPr eaLnBrk="1" hangingPunct="1">
              <a:defRPr/>
            </a:pPr>
            <a:endParaRPr lang="en-US" sz="900" dirty="0"/>
          </a:p>
        </p:txBody>
      </p:sp>
    </p:spTree>
    <p:extLst>
      <p:ext uri="{BB962C8B-B14F-4D97-AF65-F5344CB8AC3E}">
        <p14:creationId xmlns:p14="http://schemas.microsoft.com/office/powerpoint/2010/main" val="2550084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2716E14-CED5-4186-AF60-B077ECE37556}" type="slidenum">
              <a:rPr lang="en-US" smtClean="0"/>
              <a:pPr/>
              <a:t>15</a:t>
            </a:fld>
            <a:endParaRPr lang="en-US"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r>
              <a:rPr lang="en-US" dirty="0"/>
              <a:t>USACE has performed work for New York City Office of Emergency Management on hurricane</a:t>
            </a:r>
            <a:r>
              <a:rPr lang="en-US" baseline="0" dirty="0"/>
              <a:t> </a:t>
            </a:r>
            <a:r>
              <a:rPr lang="en-US" dirty="0"/>
              <a:t>evacuation and preparedness studies.  The work has included storm surge mapping the vulnerable areas of New</a:t>
            </a:r>
            <a:r>
              <a:rPr lang="en-US" baseline="0" dirty="0"/>
              <a:t> York State</a:t>
            </a:r>
            <a:r>
              <a:rPr lang="en-US" dirty="0"/>
              <a:t> and detailed analysis for New York City, disaster impact modeling, and emergency power exercises.  In addition, USACE has issued </a:t>
            </a:r>
            <a:r>
              <a:rPr lang="en-US" baseline="0" dirty="0"/>
              <a:t>a contract to construct a prototype for urban </a:t>
            </a:r>
            <a:r>
              <a:rPr lang="en-US" dirty="0"/>
              <a:t>interim</a:t>
            </a:r>
            <a:r>
              <a:rPr lang="en-US" baseline="0" dirty="0"/>
              <a:t> </a:t>
            </a:r>
            <a:r>
              <a:rPr lang="en-US" dirty="0"/>
              <a:t>housing to evaluate the use</a:t>
            </a:r>
            <a:r>
              <a:rPr lang="en-US" baseline="0" dirty="0"/>
              <a:t> of stackable modules to achieve a higher density post-disaster solution</a:t>
            </a:r>
            <a:r>
              <a:rPr lang="en-US" dirty="0"/>
              <a:t>.  The work has been very beneficial to NYC and played a role in how NYC prepared for and responded to Hurricane</a:t>
            </a:r>
            <a:r>
              <a:rPr lang="en-US" baseline="0" dirty="0"/>
              <a:t> </a:t>
            </a:r>
            <a:r>
              <a:rPr lang="en-US" dirty="0"/>
              <a:t>Sandy.</a:t>
            </a:r>
          </a:p>
          <a:p>
            <a:r>
              <a:rPr lang="en-US" dirty="0"/>
              <a:t>(Slide shows areas in New York State and NYC that can be impacted by hurricane storm surge). FY14 Budget =</a:t>
            </a:r>
            <a:r>
              <a:rPr lang="en-US" baseline="0" dirty="0"/>
              <a:t> $12.3M. Ongoing work will continue using prior year funding.</a:t>
            </a:r>
          </a:p>
          <a:p>
            <a:r>
              <a:rPr lang="en-US" baseline="0" dirty="0"/>
              <a:t>Some additional examples of partnerships through IIS:</a:t>
            </a:r>
          </a:p>
          <a:p>
            <a:pPr eaLnBrk="0" hangingPunct="0">
              <a:buClr>
                <a:schemeClr val="tx1"/>
              </a:buClr>
              <a:buFont typeface="Wingdings" pitchFamily="2" charset="2"/>
              <a:buChar char="§"/>
            </a:pPr>
            <a:r>
              <a:rPr lang="en-US" sz="1100" dirty="0">
                <a:latin typeface="Calibri" pitchFamily="34" charset="0"/>
                <a:cs typeface="Calibri" pitchFamily="34" charset="0"/>
              </a:rPr>
              <a:t> Port Authority of New York &amp; New Jersey – Wetland Creation</a:t>
            </a:r>
          </a:p>
          <a:p>
            <a:pPr eaLnBrk="0" hangingPunct="0">
              <a:buClr>
                <a:schemeClr val="tx1"/>
              </a:buClr>
              <a:buFont typeface="Wingdings" pitchFamily="2" charset="2"/>
              <a:buChar char="§"/>
            </a:pPr>
            <a:r>
              <a:rPr lang="en-US" sz="1100" dirty="0">
                <a:latin typeface="Calibri" pitchFamily="34" charset="0"/>
                <a:cs typeface="Calibri" pitchFamily="34" charset="0"/>
              </a:rPr>
              <a:t> New Jersey Department of Environmental Protection – Liberty State Park Design</a:t>
            </a:r>
          </a:p>
          <a:p>
            <a:pPr eaLnBrk="0" hangingPunct="0">
              <a:buClr>
                <a:schemeClr val="tx1"/>
              </a:buClr>
              <a:buFont typeface="Wingdings" pitchFamily="2" charset="2"/>
              <a:buChar char="§"/>
            </a:pPr>
            <a:r>
              <a:rPr lang="en-US" sz="1100" dirty="0">
                <a:latin typeface="Calibri" pitchFamily="34" charset="0"/>
                <a:cs typeface="Calibri" pitchFamily="34" charset="0"/>
              </a:rPr>
              <a:t> Homeland Security – Plum Island New Bulkhead and Dredging</a:t>
            </a:r>
          </a:p>
          <a:p>
            <a:pPr eaLnBrk="0" hangingPunct="0">
              <a:buClr>
                <a:schemeClr val="tx1"/>
              </a:buClr>
              <a:buFont typeface="Wingdings" pitchFamily="2" charset="2"/>
              <a:buChar char="§"/>
            </a:pPr>
            <a:r>
              <a:rPr lang="en-US" sz="1100" dirty="0">
                <a:latin typeface="Calibri" pitchFamily="34" charset="0"/>
                <a:cs typeface="Calibri" pitchFamily="34" charset="0"/>
              </a:rPr>
              <a:t> National Oceanic and Atmospheric Administration – Wetland Creation</a:t>
            </a:r>
          </a:p>
          <a:p>
            <a:pPr eaLnBrk="0" hangingPunct="0">
              <a:buClr>
                <a:schemeClr val="tx1"/>
              </a:buClr>
              <a:buFont typeface="Wingdings" pitchFamily="2" charset="2"/>
              <a:buChar char="§"/>
            </a:pPr>
            <a:r>
              <a:rPr lang="en-US" sz="1100" dirty="0">
                <a:latin typeface="Calibri" pitchFamily="34" charset="0"/>
                <a:cs typeface="Calibri" pitchFamily="34" charset="0"/>
              </a:rPr>
              <a:t> National Park Service – Beach Nourishment, Ferry Traffic Study</a:t>
            </a:r>
          </a:p>
          <a:p>
            <a:pPr eaLnBrk="0" hangingPunct="0">
              <a:buClr>
                <a:schemeClr val="tx1"/>
              </a:buClr>
              <a:buFont typeface="Wingdings" pitchFamily="2" charset="2"/>
              <a:buChar char="§"/>
            </a:pPr>
            <a:r>
              <a:rPr lang="en-US" sz="1100" dirty="0">
                <a:latin typeface="Calibri" pitchFamily="34" charset="0"/>
                <a:cs typeface="Calibri" pitchFamily="34" charset="0"/>
              </a:rPr>
              <a:t> Veterans Affairs – Hospital Upgrades</a:t>
            </a:r>
          </a:p>
          <a:p>
            <a:pPr eaLnBrk="0" hangingPunct="0">
              <a:buClr>
                <a:schemeClr val="tx1"/>
              </a:buClr>
              <a:buFont typeface="Wingdings" pitchFamily="2" charset="2"/>
              <a:buChar char="§"/>
            </a:pPr>
            <a:r>
              <a:rPr lang="en-US" sz="1100" dirty="0">
                <a:latin typeface="Calibri" pitchFamily="34" charset="0"/>
                <a:cs typeface="Calibri" pitchFamily="34" charset="0"/>
              </a:rPr>
              <a:t> General Services Administration – African American Burial Ground</a:t>
            </a:r>
          </a:p>
          <a:p>
            <a:endParaRPr lang="en-US" dirty="0"/>
          </a:p>
          <a:p>
            <a:pPr eaLnBrk="1" hangingPunct="1"/>
            <a:endParaRPr lang="en-US" dirty="0"/>
          </a:p>
        </p:txBody>
      </p:sp>
    </p:spTree>
    <p:extLst>
      <p:ext uri="{BB962C8B-B14F-4D97-AF65-F5344CB8AC3E}">
        <p14:creationId xmlns:p14="http://schemas.microsoft.com/office/powerpoint/2010/main" val="2635863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946710F4-278B-4DE2-AE90-C97FEA526947}" type="slidenum">
              <a:rPr lang="en-US" smtClean="0"/>
              <a:pPr/>
              <a:t>17</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US" sz="900" dirty="0"/>
              <a:t>NAN CW program is made up into 3 primary lines:  </a:t>
            </a:r>
          </a:p>
          <a:p>
            <a:pPr eaLnBrk="1" hangingPunct="1"/>
            <a:endParaRPr lang="en-US" sz="900" dirty="0"/>
          </a:p>
          <a:p>
            <a:pPr eaLnBrk="1" hangingPunct="1"/>
            <a:r>
              <a:rPr lang="en-US" sz="900" dirty="0"/>
              <a:t>Flood Risk Management (including coastal and riverine flood risk reduction):  NAN is a coastal district with over 400 miles of coastline with nearby densely populated and heavily developed communities at risk to coastal flooding caused by storm surge and wave impacts.  NAN has several river basins (i.e. Passaic) with densely populated and heavily developed floodplains that are at high risk to flood damages.</a:t>
            </a:r>
          </a:p>
          <a:p>
            <a:pPr eaLnBrk="1" hangingPunct="1"/>
            <a:endParaRPr lang="en-US" sz="900" dirty="0"/>
          </a:p>
          <a:p>
            <a:pPr eaLnBrk="1" hangingPunct="1"/>
            <a:r>
              <a:rPr lang="en-US" sz="900" dirty="0"/>
              <a:t>Environmental Restoration:  The New York metropolitan region is one of the most densely populated areas in the nation and has been subject to nearly 400 years of development and urbanization, the industrial revolution, and associated  environmental degradation that presents a series of significant water resources challenges due to water quality impacts, loss of wetlands, and decline of aquatic habitat. </a:t>
            </a:r>
          </a:p>
          <a:p>
            <a:pPr eaLnBrk="1" hangingPunct="1"/>
            <a:endParaRPr lang="en-US" sz="900" dirty="0"/>
          </a:p>
          <a:p>
            <a:pPr eaLnBrk="1" hangingPunct="1"/>
            <a:r>
              <a:rPr lang="en-US" sz="900" dirty="0"/>
              <a:t>Navigation:  The Federal navigation channels are an important component of the region’s economy and transportation system in terms of commerce, jobs, and recreation.  NAN has 550 miles of navigation channels, 240 of which are within the deep draft Port of NY and NJ, which is the largest container port on the East Coast and third largest in the U.S.</a:t>
            </a:r>
          </a:p>
          <a:p>
            <a:pPr eaLnBrk="1" hangingPunct="1"/>
            <a:endParaRPr lang="en-US" sz="900" dirty="0"/>
          </a:p>
          <a:p>
            <a:pPr eaLnBrk="1" hangingPunct="1"/>
            <a:r>
              <a:rPr lang="en-US" sz="900" dirty="0"/>
              <a:t> </a:t>
            </a:r>
          </a:p>
        </p:txBody>
      </p:sp>
    </p:spTree>
    <p:extLst>
      <p:ext uri="{BB962C8B-B14F-4D97-AF65-F5344CB8AC3E}">
        <p14:creationId xmlns:p14="http://schemas.microsoft.com/office/powerpoint/2010/main" val="2598108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FB8EC-5135-4E3E-8CA5-C523D0085A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48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243432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FB8EC-5135-4E3E-8CA5-C523D0085A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48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680976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946710F4-278B-4DE2-AE90-C97FEA526947}" type="slidenum">
              <a:rPr lang="en-US" smtClean="0"/>
              <a:pPr/>
              <a:t>30</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US" sz="900" dirty="0"/>
              <a:t>NAN CW program is made up into 3 primary lines:  </a:t>
            </a:r>
          </a:p>
          <a:p>
            <a:pPr eaLnBrk="1" hangingPunct="1"/>
            <a:endParaRPr lang="en-US" sz="900" dirty="0"/>
          </a:p>
          <a:p>
            <a:pPr eaLnBrk="1" hangingPunct="1"/>
            <a:r>
              <a:rPr lang="en-US" sz="900" dirty="0"/>
              <a:t>Flood Risk Management (including coastal and riverine flood risk reduction):  NAN is a coastal district with over 400 miles of coastline with nearby densely populated and heavily developed communities at risk to coastal flooding caused by storm surge and wave impacts.  NAN has several river basins (i.e. Passaic) with densely populated and heavily developed floodplains that are at high risk to flood damages.</a:t>
            </a:r>
          </a:p>
          <a:p>
            <a:pPr eaLnBrk="1" hangingPunct="1"/>
            <a:endParaRPr lang="en-US" sz="900" dirty="0"/>
          </a:p>
          <a:p>
            <a:pPr eaLnBrk="1" hangingPunct="1"/>
            <a:r>
              <a:rPr lang="en-US" sz="900" dirty="0"/>
              <a:t>Environmental Restoration:  The New York metropolitan region is one of the most densely populated areas in the nation and has been subject to nearly 400 years of development and urbanization, the industrial revolution, and associated  environmental degradation that presents a series of significant water resources challenges due to water quality impacts, loss of wetlands, and decline of aquatic habitat. </a:t>
            </a:r>
          </a:p>
          <a:p>
            <a:pPr eaLnBrk="1" hangingPunct="1"/>
            <a:endParaRPr lang="en-US" sz="900" dirty="0"/>
          </a:p>
          <a:p>
            <a:pPr eaLnBrk="1" hangingPunct="1"/>
            <a:r>
              <a:rPr lang="en-US" sz="900" dirty="0"/>
              <a:t>Navigation:  The Federal navigation channels are an important component of the region’s economy and transportation system in terms of commerce, jobs, and recreation.  NAN has 550 miles of navigation channels, 240 of which are within the deep draft Port of NY and NJ, which is the largest container port on the East Coast and third largest in the U.S.</a:t>
            </a:r>
          </a:p>
          <a:p>
            <a:pPr eaLnBrk="1" hangingPunct="1"/>
            <a:endParaRPr lang="en-US" sz="900" dirty="0"/>
          </a:p>
          <a:p>
            <a:pPr eaLnBrk="1" hangingPunct="1"/>
            <a:r>
              <a:rPr lang="en-US" sz="900" dirty="0"/>
              <a:t> </a:t>
            </a:r>
          </a:p>
        </p:txBody>
      </p:sp>
    </p:spTree>
    <p:extLst>
      <p:ext uri="{BB962C8B-B14F-4D97-AF65-F5344CB8AC3E}">
        <p14:creationId xmlns:p14="http://schemas.microsoft.com/office/powerpoint/2010/main" val="3105297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A0A3C6-4E22-46FB-836F-CA2C48EC4DC1}" type="slidenum">
              <a:rPr lang="en-US" smtClean="0"/>
              <a:pPr/>
              <a:t>33</a:t>
            </a:fld>
            <a:endParaRPr lang="en-US" dirty="0"/>
          </a:p>
        </p:txBody>
      </p:sp>
    </p:spTree>
    <p:extLst>
      <p:ext uri="{BB962C8B-B14F-4D97-AF65-F5344CB8AC3E}">
        <p14:creationId xmlns:p14="http://schemas.microsoft.com/office/powerpoint/2010/main" val="1960409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endParaRPr lang="en-US" dirty="0">
              <a:solidFill>
                <a:schemeClr val="bg1"/>
              </a:solidFill>
            </a:endParaRPr>
          </a:p>
        </p:txBody>
      </p:sp>
      <p:sp>
        <p:nvSpPr>
          <p:cNvPr id="4" name="Slide Number Placeholder 3"/>
          <p:cNvSpPr>
            <a:spLocks noGrp="1"/>
          </p:cNvSpPr>
          <p:nvPr>
            <p:ph type="sldNum" sz="quarter" idx="10"/>
          </p:nvPr>
        </p:nvSpPr>
        <p:spPr/>
        <p:txBody>
          <a:bodyPr/>
          <a:lstStyle/>
          <a:p>
            <a:fld id="{06A0A3C6-4E22-46FB-836F-CA2C48EC4DC1}" type="slidenum">
              <a:rPr lang="en-US" smtClean="0"/>
              <a:pPr/>
              <a:t>35</a:t>
            </a:fld>
            <a:endParaRPr lang="en-US" dirty="0"/>
          </a:p>
        </p:txBody>
      </p:sp>
    </p:spTree>
    <p:extLst>
      <p:ext uri="{BB962C8B-B14F-4D97-AF65-F5344CB8AC3E}">
        <p14:creationId xmlns:p14="http://schemas.microsoft.com/office/powerpoint/2010/main" val="2244352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2 Pics">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4732020" y="3480416"/>
            <a:ext cx="4069080" cy="2920384"/>
          </a:xfrm>
          <a:prstGeom prst="rect">
            <a:avLst/>
          </a:prstGeom>
          <a:solidFill>
            <a:schemeClr val="tx2"/>
          </a:solidFill>
          <a:ln w="76200">
            <a:solidFill>
              <a:schemeClr val="tx2"/>
            </a:solidFill>
          </a:ln>
        </p:spPr>
        <p:txBody>
          <a:bodyPr/>
          <a:lstStyle>
            <a:lvl1pPr>
              <a:defRPr baseline="0"/>
            </a:lvl1pPr>
          </a:lstStyle>
          <a:p>
            <a:r>
              <a:rPr lang="en-US" dirty="0"/>
              <a:t>Click icon to add picture</a:t>
            </a:r>
          </a:p>
        </p:txBody>
      </p:sp>
      <p:sp>
        <p:nvSpPr>
          <p:cNvPr id="11" name="Picture Placeholder 2"/>
          <p:cNvSpPr>
            <a:spLocks noGrp="1"/>
          </p:cNvSpPr>
          <p:nvPr>
            <p:ph type="pic" sz="quarter" idx="12"/>
          </p:nvPr>
        </p:nvSpPr>
        <p:spPr>
          <a:xfrm>
            <a:off x="4732020" y="432416"/>
            <a:ext cx="4057650" cy="2966104"/>
          </a:xfrm>
          <a:prstGeom prst="rect">
            <a:avLst/>
          </a:prstGeom>
          <a:solidFill>
            <a:schemeClr val="tx2"/>
          </a:solidFill>
          <a:ln w="76200">
            <a:solidFill>
              <a:schemeClr val="tx2"/>
            </a:solidFill>
          </a:ln>
        </p:spPr>
        <p:txBody>
          <a:bodyPr/>
          <a:lstStyle>
            <a:lvl1pPr>
              <a:defRPr baseline="0"/>
            </a:lvl1pPr>
          </a:lstStyle>
          <a:p>
            <a:r>
              <a:rPr lang="en-US" dirty="0"/>
              <a:t>Click icon to add picture</a:t>
            </a:r>
          </a:p>
        </p:txBody>
      </p:sp>
      <p:sp>
        <p:nvSpPr>
          <p:cNvPr id="2" name="Title 1"/>
          <p:cNvSpPr>
            <a:spLocks noGrp="1"/>
          </p:cNvSpPr>
          <p:nvPr>
            <p:ph type="title"/>
          </p:nvPr>
        </p:nvSpPr>
        <p:spPr>
          <a:xfrm>
            <a:off x="240476" y="365129"/>
            <a:ext cx="4328556" cy="1325563"/>
          </a:xfrm>
        </p:spPr>
        <p:txBody>
          <a:bodyPr/>
          <a:lstStyle/>
          <a:p>
            <a:r>
              <a:rPr lang="en-US"/>
              <a:t>Click to edit Master title style</a:t>
            </a:r>
          </a:p>
        </p:txBody>
      </p:sp>
      <p:sp>
        <p:nvSpPr>
          <p:cNvPr id="4" name="Text Placeholder 3"/>
          <p:cNvSpPr>
            <a:spLocks noGrp="1"/>
          </p:cNvSpPr>
          <p:nvPr>
            <p:ph type="body" sz="quarter" idx="13"/>
          </p:nvPr>
        </p:nvSpPr>
        <p:spPr>
          <a:xfrm>
            <a:off x="222649" y="1911355"/>
            <a:ext cx="4355306" cy="34321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1527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3 Pics (horizontal)">
    <p:spTree>
      <p:nvGrpSpPr>
        <p:cNvPr id="1" name=""/>
        <p:cNvGrpSpPr/>
        <p:nvPr/>
      </p:nvGrpSpPr>
      <p:grpSpPr>
        <a:xfrm>
          <a:off x="0" y="0"/>
          <a:ext cx="0" cy="0"/>
          <a:chOff x="0" y="0"/>
          <a:chExt cx="0" cy="0"/>
        </a:xfrm>
      </p:grpSpPr>
      <p:sp>
        <p:nvSpPr>
          <p:cNvPr id="9" name="Picture Placeholder 16"/>
          <p:cNvSpPr txBox="1">
            <a:spLocks noChangeAspect="1"/>
          </p:cNvSpPr>
          <p:nvPr userDrawn="1"/>
        </p:nvSpPr>
        <p:spPr bwMode="auto">
          <a:xfrm>
            <a:off x="4686300" y="208723"/>
            <a:ext cx="4343400" cy="3081131"/>
          </a:xfrm>
          <a:prstGeom prst="rect">
            <a:avLst/>
          </a:prstGeom>
          <a:solidFill>
            <a:srgbClr val="FFFFFF"/>
          </a:solidFill>
          <a:ln w="38100" cap="flat" cmpd="sng" algn="ctr">
            <a:noFill/>
            <a:prstDash val="solid"/>
            <a:miter lim="800000"/>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lvl1pPr marL="0" indent="0" algn="l" rtl="0" eaLnBrk="1" fontAlgn="base" hangingPunct="1">
              <a:spcBef>
                <a:spcPts val="169"/>
              </a:spcBef>
              <a:spcAft>
                <a:spcPct val="0"/>
              </a:spcAft>
              <a:buFont typeface="Arial" pitchFamily="34" charset="0"/>
              <a:defRPr sz="2100" kern="1200">
                <a:ln>
                  <a:noFill/>
                </a:ln>
                <a:solidFill>
                  <a:schemeClr val="tx1"/>
                </a:solidFill>
                <a:latin typeface="Arial" pitchFamily="34" charset="0"/>
                <a:ea typeface="ＭＳ Ｐゴシック" charset="0"/>
                <a:cs typeface="Arial" pitchFamily="34" charset="0"/>
              </a:defRPr>
            </a:lvl1pPr>
            <a:lvl2pPr marL="289322" indent="-160735" algn="l" rtl="0" eaLnBrk="1" fontAlgn="base" hangingPunct="1">
              <a:spcBef>
                <a:spcPts val="169"/>
              </a:spcBef>
              <a:spcAft>
                <a:spcPct val="0"/>
              </a:spcAft>
              <a:buFont typeface="Arial" pitchFamily="34" charset="0"/>
              <a:buChar char="–"/>
              <a:defRPr sz="2100" kern="1200">
                <a:solidFill>
                  <a:schemeClr val="tx1">
                    <a:lumMod val="75000"/>
                    <a:lumOff val="25000"/>
                  </a:schemeClr>
                </a:solidFill>
                <a:latin typeface="Arial" pitchFamily="34" charset="0"/>
                <a:ea typeface="Arial" charset="0"/>
                <a:cs typeface="Arial" pitchFamily="34" charset="0"/>
              </a:defRPr>
            </a:lvl2pPr>
            <a:lvl3pPr marL="514350" indent="-128588" algn="l" rtl="0" eaLnBrk="1" fontAlgn="base" hangingPunct="1">
              <a:spcBef>
                <a:spcPts val="169"/>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3pPr>
            <a:lvl4pPr marL="771525" indent="-128588" algn="l" rtl="0" eaLnBrk="1" fontAlgn="base" hangingPunct="1">
              <a:spcBef>
                <a:spcPts val="169"/>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4pPr>
            <a:lvl5pPr marL="1028700" indent="-128588" algn="l" rtl="0" eaLnBrk="1" fontAlgn="base" hangingPunct="1">
              <a:spcBef>
                <a:spcPts val="169"/>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0" marR="0" lvl="0" indent="0" algn="l" defTabSz="685783" rtl="0" eaLnBrk="1" fontAlgn="base" latinLnBrk="0" hangingPunct="1">
              <a:lnSpc>
                <a:spcPct val="100000"/>
              </a:lnSpc>
              <a:spcBef>
                <a:spcPts val="127"/>
              </a:spcBef>
              <a:spcAft>
                <a:spcPct val="0"/>
              </a:spcAft>
              <a:buClrTx/>
              <a:buSzTx/>
              <a:buFont typeface="Arial" pitchFamily="34" charset="0"/>
              <a:buNone/>
              <a:tabLst/>
              <a:defRPr/>
            </a:pPr>
            <a:r>
              <a:rPr kumimoji="0" lang="en-US" sz="1575" b="0" i="0" u="none" strike="noStrike" kern="1200" cap="none" spc="0" normalizeH="0" baseline="0" noProof="0" dirty="0">
                <a:ln>
                  <a:noFill/>
                </a:ln>
                <a:solidFill>
                  <a:srgbClr val="000000"/>
                </a:solidFill>
                <a:effectLst/>
                <a:uLnTx/>
                <a:uFillTx/>
                <a:latin typeface="Arial" pitchFamily="34" charset="0"/>
                <a:ea typeface="ＭＳ Ｐゴシック" charset="0"/>
                <a:cs typeface="Arial" pitchFamily="34" charset="0"/>
              </a:rPr>
              <a:t>Click icon to add picture</a:t>
            </a:r>
          </a:p>
        </p:txBody>
      </p:sp>
      <p:sp>
        <p:nvSpPr>
          <p:cNvPr id="3" name="Picture Placeholder 2"/>
          <p:cNvSpPr>
            <a:spLocks noGrp="1"/>
          </p:cNvSpPr>
          <p:nvPr>
            <p:ph type="pic" sz="quarter" idx="10"/>
          </p:nvPr>
        </p:nvSpPr>
        <p:spPr>
          <a:xfrm>
            <a:off x="4686302" y="191053"/>
            <a:ext cx="4349353" cy="3240916"/>
          </a:xfrm>
          <a:prstGeom prst="rect">
            <a:avLst/>
          </a:prstGeom>
          <a:solidFill>
            <a:schemeClr val="tx2"/>
          </a:solidFill>
          <a:ln w="76200">
            <a:solidFill>
              <a:schemeClr val="tx2"/>
            </a:solidFill>
          </a:ln>
        </p:spPr>
        <p:txBody>
          <a:bodyPr/>
          <a:lstStyle>
            <a:lvl1pPr marL="171446" marR="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lvl1pPr>
          </a:lstStyle>
          <a:p>
            <a:pPr marL="171446" marR="0" lvl="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icon to add picture</a:t>
            </a:r>
          </a:p>
          <a:p>
            <a:endParaRPr lang="en-US" dirty="0"/>
          </a:p>
        </p:txBody>
      </p:sp>
      <p:sp>
        <p:nvSpPr>
          <p:cNvPr id="5" name="Picture Placeholder 4"/>
          <p:cNvSpPr>
            <a:spLocks noGrp="1"/>
          </p:cNvSpPr>
          <p:nvPr>
            <p:ph type="pic" sz="quarter" idx="11"/>
          </p:nvPr>
        </p:nvSpPr>
        <p:spPr>
          <a:xfrm>
            <a:off x="3921827" y="3431974"/>
            <a:ext cx="2562101" cy="3245881"/>
          </a:xfrm>
          <a:prstGeom prst="rect">
            <a:avLst/>
          </a:prstGeom>
          <a:solidFill>
            <a:schemeClr val="tx2"/>
          </a:solidFill>
          <a:ln w="76200">
            <a:solidFill>
              <a:schemeClr val="tx2"/>
            </a:solidFill>
          </a:ln>
        </p:spPr>
        <p:txBody>
          <a:bodyPr/>
          <a:lstStyle>
            <a:lvl1pPr marL="171446" marR="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lvl1pPr>
          </a:lstStyle>
          <a:p>
            <a:pPr marL="171446" marR="0" lvl="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icon to add picture</a:t>
            </a:r>
          </a:p>
          <a:p>
            <a:endParaRPr lang="en-US" dirty="0"/>
          </a:p>
        </p:txBody>
      </p:sp>
      <p:sp>
        <p:nvSpPr>
          <p:cNvPr id="12" name="Picture Placeholder 11"/>
          <p:cNvSpPr>
            <a:spLocks noGrp="1"/>
          </p:cNvSpPr>
          <p:nvPr>
            <p:ph type="pic" sz="quarter" idx="12"/>
          </p:nvPr>
        </p:nvSpPr>
        <p:spPr>
          <a:xfrm>
            <a:off x="6483927" y="3431970"/>
            <a:ext cx="2552824" cy="3257756"/>
          </a:xfrm>
          <a:prstGeom prst="rect">
            <a:avLst/>
          </a:prstGeom>
          <a:solidFill>
            <a:schemeClr val="tx2"/>
          </a:solidFill>
          <a:ln w="76200">
            <a:solidFill>
              <a:schemeClr val="tx2"/>
            </a:solidFill>
          </a:ln>
        </p:spPr>
        <p:txBody>
          <a:bodyPr/>
          <a:lstStyle>
            <a:lvl1pPr marL="171446" marR="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lvl1pPr>
          </a:lstStyle>
          <a:p>
            <a:pPr marL="171446" marR="0" lvl="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icon to add picture</a:t>
            </a:r>
          </a:p>
          <a:p>
            <a:endParaRPr lang="en-US" dirty="0"/>
          </a:p>
        </p:txBody>
      </p:sp>
      <p:sp>
        <p:nvSpPr>
          <p:cNvPr id="4" name="Text Placeholder 3"/>
          <p:cNvSpPr>
            <a:spLocks noGrp="1"/>
          </p:cNvSpPr>
          <p:nvPr>
            <p:ph type="body" sz="quarter" idx="13"/>
          </p:nvPr>
        </p:nvSpPr>
        <p:spPr>
          <a:xfrm>
            <a:off x="228603" y="1912130"/>
            <a:ext cx="3583781" cy="350302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6699" y="365129"/>
            <a:ext cx="4342334" cy="1325563"/>
          </a:xfrm>
        </p:spPr>
        <p:txBody>
          <a:bodyPr/>
          <a:lstStyle/>
          <a:p>
            <a:r>
              <a:rPr lang="en-US"/>
              <a:t>Click to edit Master title style</a:t>
            </a:r>
          </a:p>
        </p:txBody>
      </p:sp>
    </p:spTree>
    <p:extLst>
      <p:ext uri="{BB962C8B-B14F-4D97-AF65-F5344CB8AC3E}">
        <p14:creationId xmlns:p14="http://schemas.microsoft.com/office/powerpoint/2010/main" val="1450008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3 Pics (vertical)">
    <p:spTree>
      <p:nvGrpSpPr>
        <p:cNvPr id="1" name=""/>
        <p:cNvGrpSpPr/>
        <p:nvPr/>
      </p:nvGrpSpPr>
      <p:grpSpPr>
        <a:xfrm>
          <a:off x="0" y="0"/>
          <a:ext cx="0" cy="0"/>
          <a:chOff x="0" y="0"/>
          <a:chExt cx="0" cy="0"/>
        </a:xfrm>
      </p:grpSpPr>
      <p:sp>
        <p:nvSpPr>
          <p:cNvPr id="3" name="Picture Placeholder 2"/>
          <p:cNvSpPr>
            <a:spLocks noGrp="1" noChangeAspect="1"/>
          </p:cNvSpPr>
          <p:nvPr>
            <p:ph type="pic" sz="quarter" idx="10"/>
          </p:nvPr>
        </p:nvSpPr>
        <p:spPr>
          <a:xfrm>
            <a:off x="3451622" y="742420"/>
            <a:ext cx="2730516" cy="5208905"/>
          </a:xfrm>
          <a:prstGeom prst="rect">
            <a:avLst/>
          </a:prstGeom>
          <a:solidFill>
            <a:schemeClr val="tx2"/>
          </a:solidFill>
          <a:ln w="76200">
            <a:solidFill>
              <a:schemeClr val="tx2"/>
            </a:solidFill>
          </a:ln>
        </p:spPr>
        <p:txBody>
          <a:bodyPr/>
          <a:lstStyle>
            <a:lvl1pPr marL="0" marR="0" indent="0" algn="l" defTabSz="685783" rtl="0" eaLnBrk="1" fontAlgn="auto" latinLnBrk="0" hangingPunct="1">
              <a:lnSpc>
                <a:spcPct val="90000"/>
              </a:lnSpc>
              <a:spcBef>
                <a:spcPts val="750"/>
              </a:spcBef>
              <a:spcAft>
                <a:spcPts val="0"/>
              </a:spcAft>
              <a:buClrTx/>
              <a:buSzTx/>
              <a:buFontTx/>
              <a:buNone/>
              <a:tabLst/>
              <a:defRPr/>
            </a:lvl1pPr>
          </a:lstStyle>
          <a:p>
            <a:pPr marL="171446" marR="0" lvl="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icon to add picture</a:t>
            </a:r>
          </a:p>
          <a:p>
            <a:endParaRPr lang="en-US" dirty="0"/>
          </a:p>
        </p:txBody>
      </p:sp>
      <p:sp>
        <p:nvSpPr>
          <p:cNvPr id="5" name="Picture Placeholder 4"/>
          <p:cNvSpPr>
            <a:spLocks noGrp="1" noChangeAspect="1"/>
          </p:cNvSpPr>
          <p:nvPr>
            <p:ph type="pic" sz="quarter" idx="11"/>
          </p:nvPr>
        </p:nvSpPr>
        <p:spPr>
          <a:xfrm>
            <a:off x="6182139" y="747500"/>
            <a:ext cx="2847562" cy="2549525"/>
          </a:xfrm>
          <a:prstGeom prst="rect">
            <a:avLst/>
          </a:prstGeom>
          <a:solidFill>
            <a:schemeClr val="tx2"/>
          </a:solidFill>
          <a:ln w="76200">
            <a:solidFill>
              <a:schemeClr val="tx2"/>
            </a:solidFill>
          </a:ln>
        </p:spPr>
        <p:txBody>
          <a:bodyPr/>
          <a:lstStyle>
            <a:lvl1pPr marL="171446" marR="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lvl1pPr>
          </a:lstStyle>
          <a:p>
            <a:pPr marL="171446" marR="0" lvl="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icon to add picture</a:t>
            </a:r>
          </a:p>
          <a:p>
            <a:endParaRPr lang="en-US" dirty="0"/>
          </a:p>
        </p:txBody>
      </p:sp>
      <p:sp>
        <p:nvSpPr>
          <p:cNvPr id="7" name="Picture Placeholder 6"/>
          <p:cNvSpPr>
            <a:spLocks noGrp="1" noChangeAspect="1"/>
          </p:cNvSpPr>
          <p:nvPr>
            <p:ph type="pic" sz="quarter" idx="12"/>
          </p:nvPr>
        </p:nvSpPr>
        <p:spPr>
          <a:xfrm>
            <a:off x="6182139" y="3297021"/>
            <a:ext cx="2847562" cy="2654300"/>
          </a:xfrm>
          <a:prstGeom prst="rect">
            <a:avLst/>
          </a:prstGeom>
          <a:solidFill>
            <a:schemeClr val="tx2"/>
          </a:solidFill>
          <a:ln w="76200">
            <a:solidFill>
              <a:schemeClr val="tx2"/>
            </a:solidFill>
          </a:ln>
        </p:spPr>
        <p:txBody>
          <a:bodyPr/>
          <a:lstStyle>
            <a:lvl1pPr marL="171446" marR="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lvl1pPr>
          </a:lstStyle>
          <a:p>
            <a:pPr marL="171446" marR="0" lvl="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icon to add picture</a:t>
            </a:r>
          </a:p>
          <a:p>
            <a:endParaRPr lang="en-US" dirty="0"/>
          </a:p>
        </p:txBody>
      </p:sp>
      <p:sp>
        <p:nvSpPr>
          <p:cNvPr id="4" name="Text Placeholder 3"/>
          <p:cNvSpPr>
            <a:spLocks noGrp="1"/>
          </p:cNvSpPr>
          <p:nvPr>
            <p:ph type="body" sz="quarter" idx="13"/>
          </p:nvPr>
        </p:nvSpPr>
        <p:spPr>
          <a:xfrm>
            <a:off x="160021" y="1710464"/>
            <a:ext cx="3188822" cy="349093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160018" y="365129"/>
            <a:ext cx="3188823" cy="1325563"/>
          </a:xfrm>
        </p:spPr>
        <p:txBody>
          <a:bodyPr/>
          <a:lstStyle/>
          <a:p>
            <a:r>
              <a:rPr lang="en-US"/>
              <a:t>Click to edit Master title style</a:t>
            </a:r>
          </a:p>
        </p:txBody>
      </p:sp>
    </p:spTree>
    <p:extLst>
      <p:ext uri="{BB962C8B-B14F-4D97-AF65-F5344CB8AC3E}">
        <p14:creationId xmlns:p14="http://schemas.microsoft.com/office/powerpoint/2010/main" val="1146270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4 Pics">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084463" y="409448"/>
            <a:ext cx="2400300" cy="2989262"/>
          </a:xfrm>
          <a:prstGeom prst="rect">
            <a:avLst/>
          </a:prstGeom>
          <a:solidFill>
            <a:schemeClr val="tx2"/>
          </a:solidFill>
          <a:ln w="76200">
            <a:solidFill>
              <a:schemeClr val="tx2"/>
            </a:solidFill>
          </a:ln>
        </p:spPr>
        <p:txBody>
          <a:bodyPr/>
          <a:lstStyle>
            <a:lvl1pPr marL="171446" marR="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lvl1pPr>
          </a:lstStyle>
          <a:p>
            <a:pPr marL="171446" marR="0" lvl="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icon to add picture</a:t>
            </a:r>
          </a:p>
          <a:p>
            <a:endParaRPr lang="en-US" dirty="0"/>
          </a:p>
        </p:txBody>
      </p:sp>
      <p:sp>
        <p:nvSpPr>
          <p:cNvPr id="13" name="Picture Placeholder 2"/>
          <p:cNvSpPr>
            <a:spLocks noGrp="1"/>
          </p:cNvSpPr>
          <p:nvPr>
            <p:ph type="pic" sz="quarter" idx="11"/>
          </p:nvPr>
        </p:nvSpPr>
        <p:spPr>
          <a:xfrm>
            <a:off x="6514444" y="419348"/>
            <a:ext cx="2400300" cy="2989262"/>
          </a:xfrm>
          <a:prstGeom prst="rect">
            <a:avLst/>
          </a:prstGeom>
          <a:solidFill>
            <a:schemeClr val="tx2"/>
          </a:solidFill>
          <a:ln w="76200">
            <a:solidFill>
              <a:schemeClr val="tx2"/>
            </a:solidFill>
          </a:ln>
        </p:spPr>
        <p:txBody>
          <a:bodyPr/>
          <a:lstStyle>
            <a:lvl1pPr marL="171446" marR="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lvl1pPr>
          </a:lstStyle>
          <a:p>
            <a:pPr marL="171446" marR="0" lvl="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icon to add picture</a:t>
            </a:r>
          </a:p>
          <a:p>
            <a:endParaRPr lang="en-US" dirty="0"/>
          </a:p>
        </p:txBody>
      </p:sp>
      <p:sp>
        <p:nvSpPr>
          <p:cNvPr id="14" name="Picture Placeholder 2"/>
          <p:cNvSpPr>
            <a:spLocks noGrp="1"/>
          </p:cNvSpPr>
          <p:nvPr>
            <p:ph type="pic" sz="quarter" idx="12"/>
          </p:nvPr>
        </p:nvSpPr>
        <p:spPr>
          <a:xfrm>
            <a:off x="4084464" y="3435668"/>
            <a:ext cx="2398819" cy="2989262"/>
          </a:xfrm>
          <a:prstGeom prst="rect">
            <a:avLst/>
          </a:prstGeom>
          <a:solidFill>
            <a:schemeClr val="tx2"/>
          </a:solidFill>
          <a:ln w="76200">
            <a:solidFill>
              <a:schemeClr val="tx2"/>
            </a:solidFill>
          </a:ln>
        </p:spPr>
        <p:txBody>
          <a:bodyPr/>
          <a:lstStyle>
            <a:lvl1pPr marL="171446" marR="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lvl1pPr>
          </a:lstStyle>
          <a:p>
            <a:pPr marL="171446" marR="0" lvl="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icon to add picture</a:t>
            </a:r>
          </a:p>
          <a:p>
            <a:endParaRPr lang="en-US" dirty="0"/>
          </a:p>
        </p:txBody>
      </p:sp>
      <p:sp>
        <p:nvSpPr>
          <p:cNvPr id="15" name="Picture Placeholder 2"/>
          <p:cNvSpPr>
            <a:spLocks noGrp="1"/>
          </p:cNvSpPr>
          <p:nvPr>
            <p:ph type="pic" sz="quarter" idx="13"/>
          </p:nvPr>
        </p:nvSpPr>
        <p:spPr>
          <a:xfrm>
            <a:off x="6512966" y="3433693"/>
            <a:ext cx="2400300" cy="2989262"/>
          </a:xfrm>
          <a:prstGeom prst="rect">
            <a:avLst/>
          </a:prstGeom>
          <a:solidFill>
            <a:schemeClr val="tx2"/>
          </a:solidFill>
          <a:ln w="76200">
            <a:solidFill>
              <a:schemeClr val="tx2"/>
            </a:solidFill>
          </a:ln>
        </p:spPr>
        <p:txBody>
          <a:bodyPr/>
          <a:lstStyle>
            <a:lvl1pPr marL="171446" marR="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lvl1pPr>
          </a:lstStyle>
          <a:p>
            <a:pPr marL="171446" marR="0" lvl="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Click icon to add picture</a:t>
            </a:r>
          </a:p>
          <a:p>
            <a:endParaRPr lang="en-US" dirty="0"/>
          </a:p>
        </p:txBody>
      </p:sp>
      <p:sp>
        <p:nvSpPr>
          <p:cNvPr id="4" name="Text Placeholder 3"/>
          <p:cNvSpPr>
            <a:spLocks noGrp="1"/>
          </p:cNvSpPr>
          <p:nvPr>
            <p:ph type="body" sz="quarter" idx="14"/>
          </p:nvPr>
        </p:nvSpPr>
        <p:spPr>
          <a:xfrm>
            <a:off x="160020" y="2528888"/>
            <a:ext cx="3726180" cy="29337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160021" y="365129"/>
            <a:ext cx="3726180" cy="1325563"/>
          </a:xfrm>
        </p:spPr>
        <p:txBody>
          <a:bodyPr/>
          <a:lstStyle/>
          <a:p>
            <a:r>
              <a:rPr lang="en-US"/>
              <a:t>Click to edit Master title style</a:t>
            </a:r>
          </a:p>
        </p:txBody>
      </p:sp>
    </p:spTree>
    <p:extLst>
      <p:ext uri="{BB962C8B-B14F-4D97-AF65-F5344CB8AC3E}">
        <p14:creationId xmlns:p14="http://schemas.microsoft.com/office/powerpoint/2010/main" val="3615358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 1 Colum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28700" y="228924"/>
            <a:ext cx="6880860" cy="928040"/>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1393194"/>
            <a:ext cx="8382000" cy="4718049"/>
          </a:xfrm>
          <a:prstGeom prst="rect">
            <a:avLst/>
          </a:prstGeom>
          <a:noFill/>
          <a:ln w="9525">
            <a:noFill/>
            <a:miter lim="800000"/>
            <a:headEnd/>
            <a:tailEnd/>
          </a:ln>
        </p:spPr>
        <p:txBody>
          <a:bodyPr/>
          <a:lstStyle>
            <a:lvl1pPr marL="0" indent="0">
              <a:buNone/>
              <a:defRPr sz="1350">
                <a:solidFill>
                  <a:schemeClr val="tx1">
                    <a:lumMod val="75000"/>
                    <a:lumOff val="25000"/>
                  </a:schemeClr>
                </a:solidFill>
              </a:defRPr>
            </a:lvl1pPr>
            <a:lvl2pPr>
              <a:defRPr sz="1350">
                <a:solidFill>
                  <a:schemeClr val="tx1">
                    <a:lumMod val="75000"/>
                    <a:lumOff val="25000"/>
                  </a:schemeClr>
                </a:solidFill>
              </a:defRPr>
            </a:lvl2pPr>
            <a:lvl3pPr>
              <a:defRPr sz="1125">
                <a:solidFill>
                  <a:schemeClr val="tx1">
                    <a:lumMod val="75000"/>
                    <a:lumOff val="25000"/>
                  </a:schemeClr>
                </a:solidFill>
              </a:defRPr>
            </a:lvl3pPr>
            <a:lvl4pPr>
              <a:defRPr sz="1125">
                <a:solidFill>
                  <a:schemeClr val="tx1">
                    <a:lumMod val="75000"/>
                    <a:lumOff val="25000"/>
                  </a:schemeClr>
                </a:solidFill>
              </a:defRPr>
            </a:lvl4pPr>
            <a:lvl5pPr>
              <a:defRPr sz="1125">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390708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 2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17270" y="228924"/>
            <a:ext cx="6880860" cy="943280"/>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1393194"/>
            <a:ext cx="8382000" cy="4718049"/>
          </a:xfrm>
          <a:prstGeom prst="rect">
            <a:avLst/>
          </a:prstGeom>
          <a:noFill/>
          <a:ln w="9525">
            <a:noFill/>
            <a:miter lim="800000"/>
            <a:headEnd/>
            <a:tailEnd/>
          </a:ln>
        </p:spPr>
        <p:txBody>
          <a:bodyPr numCol="2"/>
          <a:lstStyle>
            <a:lvl1pPr marL="0" indent="0">
              <a:buNone/>
              <a:defRPr sz="1350">
                <a:solidFill>
                  <a:schemeClr val="tx1">
                    <a:lumMod val="75000"/>
                    <a:lumOff val="25000"/>
                  </a:schemeClr>
                </a:solidFill>
              </a:defRPr>
            </a:lvl1pPr>
            <a:lvl2pPr>
              <a:defRPr sz="1350">
                <a:solidFill>
                  <a:schemeClr val="tx1">
                    <a:lumMod val="75000"/>
                    <a:lumOff val="25000"/>
                  </a:schemeClr>
                </a:solidFill>
              </a:defRPr>
            </a:lvl2pPr>
            <a:lvl3pPr>
              <a:defRPr sz="1125">
                <a:solidFill>
                  <a:schemeClr val="tx1">
                    <a:lumMod val="75000"/>
                    <a:lumOff val="25000"/>
                  </a:schemeClr>
                </a:solidFill>
              </a:defRPr>
            </a:lvl3pPr>
            <a:lvl4pPr>
              <a:defRPr sz="1125">
                <a:solidFill>
                  <a:schemeClr val="tx1">
                    <a:lumMod val="75000"/>
                    <a:lumOff val="25000"/>
                  </a:schemeClr>
                </a:solidFill>
              </a:defRPr>
            </a:lvl4pPr>
            <a:lvl5pPr>
              <a:defRPr sz="1125">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1111213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 3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40130" y="228924"/>
            <a:ext cx="6869430" cy="973760"/>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1408435"/>
            <a:ext cx="8382000" cy="4718049"/>
          </a:xfrm>
          <a:prstGeom prst="rect">
            <a:avLst/>
          </a:prstGeom>
          <a:noFill/>
          <a:ln w="9525">
            <a:noFill/>
            <a:miter lim="800000"/>
            <a:headEnd/>
            <a:tailEnd/>
          </a:ln>
        </p:spPr>
        <p:txBody>
          <a:bodyPr numCol="3"/>
          <a:lstStyle>
            <a:lvl1pPr marL="0" indent="0">
              <a:buNone/>
              <a:defRPr sz="1350">
                <a:solidFill>
                  <a:schemeClr val="tx1">
                    <a:lumMod val="75000"/>
                    <a:lumOff val="25000"/>
                  </a:schemeClr>
                </a:solidFill>
              </a:defRPr>
            </a:lvl1pPr>
            <a:lvl2pPr>
              <a:defRPr sz="1350">
                <a:solidFill>
                  <a:schemeClr val="tx1">
                    <a:lumMod val="75000"/>
                    <a:lumOff val="25000"/>
                  </a:schemeClr>
                </a:solidFill>
              </a:defRPr>
            </a:lvl2pPr>
            <a:lvl3pPr>
              <a:defRPr sz="1125">
                <a:solidFill>
                  <a:schemeClr val="tx1">
                    <a:lumMod val="75000"/>
                    <a:lumOff val="25000"/>
                  </a:schemeClr>
                </a:solidFill>
              </a:defRPr>
            </a:lvl3pPr>
            <a:lvl4pPr>
              <a:defRPr sz="1125">
                <a:solidFill>
                  <a:schemeClr val="tx1">
                    <a:lumMod val="75000"/>
                    <a:lumOff val="25000"/>
                  </a:schemeClr>
                </a:solidFill>
              </a:defRPr>
            </a:lvl4pPr>
            <a:lvl5pPr>
              <a:defRPr sz="1125">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4049212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hort Title and Content - 1 Colum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51560" y="228926"/>
            <a:ext cx="6846570" cy="783263"/>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54330" y="1354456"/>
            <a:ext cx="8446770" cy="5000624"/>
          </a:xfrm>
          <a:prstGeom prst="rect">
            <a:avLst/>
          </a:prstGeom>
          <a:noFill/>
          <a:ln w="9525">
            <a:noFill/>
            <a:miter lim="800000"/>
            <a:headEnd/>
            <a:tailEnd/>
          </a:ln>
        </p:spPr>
        <p:txBody>
          <a:bodyPr numCol="1"/>
          <a:lstStyle>
            <a:lvl1pPr marL="0" indent="0">
              <a:buNone/>
              <a:defRPr sz="1350">
                <a:solidFill>
                  <a:schemeClr val="tx1">
                    <a:lumMod val="75000"/>
                    <a:lumOff val="25000"/>
                  </a:schemeClr>
                </a:solidFill>
              </a:defRPr>
            </a:lvl1pPr>
            <a:lvl2pPr>
              <a:defRPr sz="1350">
                <a:solidFill>
                  <a:schemeClr val="tx1">
                    <a:lumMod val="75000"/>
                    <a:lumOff val="25000"/>
                  </a:schemeClr>
                </a:solidFill>
              </a:defRPr>
            </a:lvl2pPr>
            <a:lvl3pPr>
              <a:defRPr sz="1125">
                <a:solidFill>
                  <a:schemeClr val="tx1">
                    <a:lumMod val="75000"/>
                    <a:lumOff val="25000"/>
                  </a:schemeClr>
                </a:solidFill>
              </a:defRPr>
            </a:lvl3pPr>
            <a:lvl4pPr>
              <a:defRPr sz="1125">
                <a:solidFill>
                  <a:schemeClr val="tx1">
                    <a:lumMod val="75000"/>
                    <a:lumOff val="25000"/>
                  </a:schemeClr>
                </a:solidFill>
              </a:defRPr>
            </a:lvl4pPr>
            <a:lvl5pPr>
              <a:defRPr sz="1125">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675890840"/>
      </p:ext>
    </p:extLst>
  </p:cSld>
  <p:clrMapOvr>
    <a:masterClrMapping/>
  </p:clrMapOvr>
  <p:extLst>
    <p:ext uri="{DCECCB84-F9BA-43D5-87BE-67443E8EF086}">
      <p15:sldGuideLst xmlns:p15="http://schemas.microsoft.com/office/powerpoint/2012/main">
        <p15:guide id="1" orient="horz" pos="595" userDrawn="1">
          <p15:clr>
            <a:srgbClr val="FBAE40"/>
          </p15:clr>
        </p15:guide>
        <p15:guide id="2" orient="horz" pos="5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hort Title and Content - 2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28700" y="228926"/>
            <a:ext cx="6858000" cy="929319"/>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54330" y="1323976"/>
            <a:ext cx="8446770" cy="5000624"/>
          </a:xfrm>
          <a:prstGeom prst="rect">
            <a:avLst/>
          </a:prstGeom>
          <a:noFill/>
          <a:ln w="9525">
            <a:noFill/>
            <a:miter lim="800000"/>
            <a:headEnd/>
            <a:tailEnd/>
          </a:ln>
        </p:spPr>
        <p:txBody>
          <a:bodyPr numCol="2"/>
          <a:lstStyle>
            <a:lvl1pPr marL="0" indent="0">
              <a:buNone/>
              <a:defRPr sz="1350">
                <a:solidFill>
                  <a:schemeClr val="tx1">
                    <a:lumMod val="75000"/>
                    <a:lumOff val="25000"/>
                  </a:schemeClr>
                </a:solidFill>
              </a:defRPr>
            </a:lvl1pPr>
            <a:lvl2pPr>
              <a:defRPr sz="1350">
                <a:solidFill>
                  <a:schemeClr val="tx1">
                    <a:lumMod val="75000"/>
                    <a:lumOff val="25000"/>
                  </a:schemeClr>
                </a:solidFill>
              </a:defRPr>
            </a:lvl2pPr>
            <a:lvl3pPr>
              <a:defRPr sz="1125">
                <a:solidFill>
                  <a:schemeClr val="tx1">
                    <a:lumMod val="75000"/>
                    <a:lumOff val="25000"/>
                  </a:schemeClr>
                </a:solidFill>
              </a:defRPr>
            </a:lvl3pPr>
            <a:lvl4pPr>
              <a:defRPr sz="1125">
                <a:solidFill>
                  <a:schemeClr val="tx1">
                    <a:lumMod val="75000"/>
                    <a:lumOff val="25000"/>
                  </a:schemeClr>
                </a:solidFill>
              </a:defRPr>
            </a:lvl4pPr>
            <a:lvl5pPr>
              <a:defRPr sz="1125">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1307628232"/>
      </p:ext>
    </p:extLst>
  </p:cSld>
  <p:clrMapOvr>
    <a:masterClrMapping/>
  </p:clrMapOvr>
  <p:extLst>
    <p:ext uri="{DCECCB84-F9BA-43D5-87BE-67443E8EF086}">
      <p15:sldGuideLst xmlns:p15="http://schemas.microsoft.com/office/powerpoint/2012/main">
        <p15:guide id="1" orient="horz" pos="595" userDrawn="1">
          <p15:clr>
            <a:srgbClr val="FBAE40"/>
          </p15:clr>
        </p15:guide>
        <p15:guide id="2" orient="horz" pos="51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hort Title and Content - 3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28700" y="228926"/>
            <a:ext cx="6880860" cy="944559"/>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73380" y="1369696"/>
            <a:ext cx="8382000" cy="5000624"/>
          </a:xfrm>
          <a:prstGeom prst="rect">
            <a:avLst/>
          </a:prstGeom>
          <a:noFill/>
          <a:ln w="9525">
            <a:noFill/>
            <a:miter lim="800000"/>
            <a:headEnd/>
            <a:tailEnd/>
          </a:ln>
        </p:spPr>
        <p:txBody>
          <a:bodyPr numCol="3"/>
          <a:lstStyle>
            <a:lvl1pPr marL="0" indent="0">
              <a:buNone/>
              <a:defRPr sz="1350">
                <a:solidFill>
                  <a:schemeClr val="tx1">
                    <a:lumMod val="75000"/>
                    <a:lumOff val="25000"/>
                  </a:schemeClr>
                </a:solidFill>
              </a:defRPr>
            </a:lvl1pPr>
            <a:lvl2pPr>
              <a:defRPr sz="1350">
                <a:solidFill>
                  <a:schemeClr val="tx1">
                    <a:lumMod val="75000"/>
                    <a:lumOff val="25000"/>
                  </a:schemeClr>
                </a:solidFill>
              </a:defRPr>
            </a:lvl2pPr>
            <a:lvl3pPr>
              <a:defRPr sz="1125">
                <a:solidFill>
                  <a:schemeClr val="tx1">
                    <a:lumMod val="75000"/>
                    <a:lumOff val="25000"/>
                  </a:schemeClr>
                </a:solidFill>
              </a:defRPr>
            </a:lvl3pPr>
            <a:lvl4pPr>
              <a:defRPr sz="1125">
                <a:solidFill>
                  <a:schemeClr val="tx1">
                    <a:lumMod val="75000"/>
                    <a:lumOff val="25000"/>
                  </a:schemeClr>
                </a:solidFill>
              </a:defRPr>
            </a:lvl4pPr>
            <a:lvl5pPr>
              <a:defRPr sz="1125">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1537973154"/>
      </p:ext>
    </p:extLst>
  </p:cSld>
  <p:clrMapOvr>
    <a:masterClrMapping/>
  </p:clrMapOvr>
  <p:extLst>
    <p:ext uri="{DCECCB84-F9BA-43D5-87BE-67443E8EF086}">
      <p15:sldGuideLst xmlns:p15="http://schemas.microsoft.com/office/powerpoint/2012/main">
        <p15:guide id="1" orient="horz" pos="595" userDrawn="1">
          <p15:clr>
            <a:srgbClr val="FBAE40"/>
          </p15:clr>
        </p15:guide>
        <p15:guide id="2" orient="horz" pos="51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28700" y="228926"/>
            <a:ext cx="6869430" cy="883599"/>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99118" y="6108699"/>
            <a:ext cx="6353175" cy="328296"/>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dirty="0"/>
              <a:t>Click to edit Master text styles</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3" name="Picture Placeholder 2"/>
          <p:cNvSpPr>
            <a:spLocks noGrp="1"/>
          </p:cNvSpPr>
          <p:nvPr>
            <p:ph type="pic" sz="quarter" idx="12"/>
          </p:nvPr>
        </p:nvSpPr>
        <p:spPr>
          <a:xfrm>
            <a:off x="480060" y="1354460"/>
            <a:ext cx="8206740" cy="4619625"/>
          </a:xfrm>
          <a:prstGeom prst="rect">
            <a:avLst/>
          </a:prstGeom>
        </p:spPr>
        <p:txBody>
          <a:bodyPr/>
          <a:lstStyle/>
          <a:p>
            <a:endParaRPr lang="en-US" dirty="0"/>
          </a:p>
        </p:txBody>
      </p:sp>
    </p:spTree>
    <p:extLst>
      <p:ext uri="{BB962C8B-B14F-4D97-AF65-F5344CB8AC3E}">
        <p14:creationId xmlns:p14="http://schemas.microsoft.com/office/powerpoint/2010/main" val="106795873"/>
      </p:ext>
    </p:extLst>
  </p:cSld>
  <p:clrMapOvr>
    <a:masterClrMapping/>
  </p:clrMapOvr>
  <p:extLst>
    <p:ext uri="{DCECCB84-F9BA-43D5-87BE-67443E8EF086}">
      <p15:sldGuideLst xmlns:p15="http://schemas.microsoft.com/office/powerpoint/2012/main">
        <p15:guide id="1" orient="horz" pos="595" userDrawn="1">
          <p15:clr>
            <a:srgbClr val="FBAE40"/>
          </p15:clr>
        </p15:guide>
        <p15:guide id="2" orient="horz" pos="51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28700" y="228924"/>
            <a:ext cx="6869430" cy="973758"/>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396240" y="1408434"/>
            <a:ext cx="4091940" cy="4718051"/>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663440" y="1408434"/>
            <a:ext cx="4091940" cy="4718051"/>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dirty="0"/>
          </a:p>
        </p:txBody>
      </p:sp>
    </p:spTree>
    <p:extLst>
      <p:ext uri="{BB962C8B-B14F-4D97-AF65-F5344CB8AC3E}">
        <p14:creationId xmlns:p14="http://schemas.microsoft.com/office/powerpoint/2010/main" val="1566433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40130" y="228931"/>
            <a:ext cx="6858000" cy="1070161"/>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6" name="Text Placeholder 3"/>
          <p:cNvSpPr>
            <a:spLocks noGrp="1"/>
          </p:cNvSpPr>
          <p:nvPr>
            <p:ph type="body" sz="quarter" idx="3"/>
          </p:nvPr>
        </p:nvSpPr>
        <p:spPr>
          <a:xfrm>
            <a:off x="4617720" y="1459114"/>
            <a:ext cx="4114800" cy="663267"/>
          </a:xfrm>
          <a:prstGeom prst="rect">
            <a:avLst/>
          </a:prstGeom>
        </p:spPr>
        <p:txBody>
          <a:bodyPr bIns="0" anchor="b"/>
          <a:lstStyle>
            <a:lvl1pPr>
              <a:defRPr sz="1013">
                <a:solidFill>
                  <a:schemeClr val="tx1">
                    <a:lumMod val="75000"/>
                    <a:lumOff val="25000"/>
                  </a:schemeClr>
                </a:solidFill>
              </a:defRPr>
            </a:lvl1pPr>
          </a:lstStyle>
          <a:p>
            <a:pPr lvl="0"/>
            <a:r>
              <a:rPr lang="en-US" dirty="0"/>
              <a:t>Click to edit Master text styles</a:t>
            </a:r>
          </a:p>
        </p:txBody>
      </p:sp>
      <p:sp>
        <p:nvSpPr>
          <p:cNvPr id="9" name="Text Placeholder 3"/>
          <p:cNvSpPr>
            <a:spLocks noGrp="1"/>
          </p:cNvSpPr>
          <p:nvPr>
            <p:ph type="body" sz="quarter" idx="13"/>
          </p:nvPr>
        </p:nvSpPr>
        <p:spPr>
          <a:xfrm>
            <a:off x="350520" y="1459122"/>
            <a:ext cx="4114800" cy="666241"/>
          </a:xfrm>
          <a:prstGeom prst="rect">
            <a:avLst/>
          </a:prstGeom>
        </p:spPr>
        <p:txBody>
          <a:bodyPr bIns="0" anchor="b"/>
          <a:lstStyle>
            <a:lvl1pPr>
              <a:defRPr sz="1013">
                <a:solidFill>
                  <a:schemeClr val="tx1">
                    <a:lumMod val="75000"/>
                    <a:lumOff val="25000"/>
                  </a:schemeClr>
                </a:solidFill>
              </a:defRPr>
            </a:lvl1pPr>
          </a:lstStyle>
          <a:p>
            <a:pPr lvl="0"/>
            <a:r>
              <a:rPr lang="en-US" dirty="0"/>
              <a:t>Click to edit Master text styles</a:t>
            </a:r>
          </a:p>
        </p:txBody>
      </p:sp>
      <p:sp>
        <p:nvSpPr>
          <p:cNvPr id="3" name="Content Placeholder 2"/>
          <p:cNvSpPr>
            <a:spLocks noGrp="1"/>
          </p:cNvSpPr>
          <p:nvPr>
            <p:ph sz="quarter" idx="15"/>
          </p:nvPr>
        </p:nvSpPr>
        <p:spPr>
          <a:xfrm>
            <a:off x="350520" y="2209800"/>
            <a:ext cx="4114800" cy="3962400"/>
          </a:xfrm>
          <a:prstGeom prst="rect">
            <a:avLst/>
          </a:prstGeom>
        </p:spPr>
        <p:txBody>
          <a:bodyPr tIns="0"/>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617720" y="2209800"/>
            <a:ext cx="4114800" cy="3962400"/>
          </a:xfrm>
          <a:prstGeom prst="rect">
            <a:avLst/>
          </a:prstGeom>
        </p:spPr>
        <p:txBody>
          <a:bodyPr tIns="0"/>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dirty="0"/>
          </a:p>
        </p:txBody>
      </p:sp>
    </p:spTree>
    <p:extLst>
      <p:ext uri="{BB962C8B-B14F-4D97-AF65-F5344CB8AC3E}">
        <p14:creationId xmlns:p14="http://schemas.microsoft.com/office/powerpoint/2010/main" val="1522024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51560" y="228924"/>
            <a:ext cx="6846570" cy="973758"/>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327668" y="1408434"/>
            <a:ext cx="2695575" cy="4718051"/>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3118490" y="1408434"/>
            <a:ext cx="5591175" cy="4718051"/>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dirty="0"/>
          </a:p>
        </p:txBody>
      </p:sp>
    </p:spTree>
    <p:extLst>
      <p:ext uri="{BB962C8B-B14F-4D97-AF65-F5344CB8AC3E}">
        <p14:creationId xmlns:p14="http://schemas.microsoft.com/office/powerpoint/2010/main" val="1494733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40130" y="228929"/>
            <a:ext cx="6858000" cy="943915"/>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316230" y="1423671"/>
            <a:ext cx="4114800" cy="2286000"/>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583430" y="1423671"/>
            <a:ext cx="4114800" cy="2286000"/>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dirty="0"/>
          </a:p>
        </p:txBody>
      </p:sp>
      <p:sp>
        <p:nvSpPr>
          <p:cNvPr id="6" name="Content Placeholder 2"/>
          <p:cNvSpPr>
            <a:spLocks noGrp="1"/>
          </p:cNvSpPr>
          <p:nvPr>
            <p:ph sz="quarter" idx="18"/>
          </p:nvPr>
        </p:nvSpPr>
        <p:spPr>
          <a:xfrm>
            <a:off x="316230" y="3795395"/>
            <a:ext cx="4114800" cy="2286000"/>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sz="quarter" idx="19"/>
          </p:nvPr>
        </p:nvSpPr>
        <p:spPr>
          <a:xfrm>
            <a:off x="4583430" y="3795395"/>
            <a:ext cx="4114800" cy="2286000"/>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392430" y="3778886"/>
            <a:ext cx="838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4504325" y="1423680"/>
            <a:ext cx="0" cy="4657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0245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hort Title - Sub-Head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28700" y="228926"/>
            <a:ext cx="6858000" cy="944559"/>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6" name="Text Placeholder 3"/>
          <p:cNvSpPr>
            <a:spLocks noGrp="1"/>
          </p:cNvSpPr>
          <p:nvPr>
            <p:ph type="body" sz="quarter" idx="3"/>
          </p:nvPr>
        </p:nvSpPr>
        <p:spPr>
          <a:xfrm>
            <a:off x="4617720" y="1369703"/>
            <a:ext cx="4114800" cy="663267"/>
          </a:xfrm>
          <a:prstGeom prst="rect">
            <a:avLst/>
          </a:prstGeom>
        </p:spPr>
        <p:txBody>
          <a:bodyPr bIns="0" anchor="b"/>
          <a:lstStyle>
            <a:lvl1pPr>
              <a:defRPr sz="1013">
                <a:solidFill>
                  <a:schemeClr val="tx1">
                    <a:lumMod val="75000"/>
                    <a:lumOff val="25000"/>
                  </a:schemeClr>
                </a:solidFill>
              </a:defRPr>
            </a:lvl1pPr>
          </a:lstStyle>
          <a:p>
            <a:pPr lvl="0"/>
            <a:r>
              <a:rPr lang="en-US" dirty="0"/>
              <a:t>Click to edit Master text styles</a:t>
            </a:r>
          </a:p>
        </p:txBody>
      </p:sp>
      <p:sp>
        <p:nvSpPr>
          <p:cNvPr id="7" name="Text Placeholder 3"/>
          <p:cNvSpPr>
            <a:spLocks noGrp="1"/>
          </p:cNvSpPr>
          <p:nvPr>
            <p:ph type="body" sz="quarter" idx="13"/>
          </p:nvPr>
        </p:nvSpPr>
        <p:spPr>
          <a:xfrm>
            <a:off x="350520" y="1369707"/>
            <a:ext cx="4114800" cy="666241"/>
          </a:xfrm>
          <a:prstGeom prst="rect">
            <a:avLst/>
          </a:prstGeom>
        </p:spPr>
        <p:txBody>
          <a:bodyPr bIns="0" anchor="b"/>
          <a:lstStyle>
            <a:lvl1pPr>
              <a:defRPr sz="1013">
                <a:solidFill>
                  <a:schemeClr val="tx1">
                    <a:lumMod val="75000"/>
                    <a:lumOff val="25000"/>
                  </a:schemeClr>
                </a:solidFill>
              </a:defRPr>
            </a:lvl1pPr>
          </a:lstStyle>
          <a:p>
            <a:pPr lvl="0"/>
            <a:r>
              <a:rPr lang="en-US" dirty="0"/>
              <a:t>Click to edit Master text styles</a:t>
            </a:r>
          </a:p>
        </p:txBody>
      </p:sp>
      <p:sp>
        <p:nvSpPr>
          <p:cNvPr id="8" name="Content Placeholder 2"/>
          <p:cNvSpPr>
            <a:spLocks noGrp="1"/>
          </p:cNvSpPr>
          <p:nvPr>
            <p:ph sz="quarter" idx="15"/>
          </p:nvPr>
        </p:nvSpPr>
        <p:spPr>
          <a:xfrm>
            <a:off x="350520" y="2120392"/>
            <a:ext cx="4114800" cy="4230887"/>
          </a:xfrm>
          <a:prstGeom prst="rect">
            <a:avLst/>
          </a:prstGeom>
        </p:spPr>
        <p:txBody>
          <a:bodyPr tIns="0"/>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4617720" y="2120392"/>
            <a:ext cx="4114800" cy="4230887"/>
          </a:xfrm>
          <a:prstGeom prst="rect">
            <a:avLst/>
          </a:prstGeom>
        </p:spPr>
        <p:txBody>
          <a:bodyPr tIns="0"/>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1955656"/>
      </p:ext>
    </p:extLst>
  </p:cSld>
  <p:clrMapOvr>
    <a:masterClrMapping/>
  </p:clrMapOvr>
  <p:extLst>
    <p:ext uri="{DCECCB84-F9BA-43D5-87BE-67443E8EF086}">
      <p15:sldGuideLst xmlns:p15="http://schemas.microsoft.com/office/powerpoint/2012/main">
        <p15:guide id="1" orient="horz" pos="595" userDrawn="1">
          <p15:clr>
            <a:srgbClr val="FBAE40"/>
          </p15:clr>
        </p15:guide>
        <p15:guide id="2" orient="horz" pos="51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hort 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51560" y="228926"/>
            <a:ext cx="6835140" cy="914079"/>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8" name="Content Placeholder 2"/>
          <p:cNvSpPr>
            <a:spLocks noGrp="1"/>
          </p:cNvSpPr>
          <p:nvPr>
            <p:ph sz="quarter" idx="15"/>
          </p:nvPr>
        </p:nvSpPr>
        <p:spPr>
          <a:xfrm>
            <a:off x="361950" y="1369704"/>
            <a:ext cx="4114800" cy="4981575"/>
          </a:xfrm>
          <a:prstGeom prst="rect">
            <a:avLst/>
          </a:prstGeom>
        </p:spPr>
        <p:txBody>
          <a:bodyPr tIns="0"/>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4629150" y="1369704"/>
            <a:ext cx="4114800" cy="4981575"/>
          </a:xfrm>
          <a:prstGeom prst="rect">
            <a:avLst/>
          </a:prstGeom>
        </p:spPr>
        <p:txBody>
          <a:bodyPr tIns="0"/>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0018547"/>
      </p:ext>
    </p:extLst>
  </p:cSld>
  <p:clrMapOvr>
    <a:masterClrMapping/>
  </p:clrMapOvr>
  <p:extLst>
    <p:ext uri="{DCECCB84-F9BA-43D5-87BE-67443E8EF086}">
      <p15:sldGuideLst xmlns:p15="http://schemas.microsoft.com/office/powerpoint/2012/main">
        <p15:guide id="1" orient="horz" pos="595" userDrawn="1">
          <p15:clr>
            <a:srgbClr val="FBAE40"/>
          </p15:clr>
        </p15:guide>
        <p15:guide id="2" orient="horz" pos="51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hort Title - 2 Odd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40130" y="228926"/>
            <a:ext cx="6846570" cy="929319"/>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7" name="Content Placeholder 2"/>
          <p:cNvSpPr>
            <a:spLocks noGrp="1"/>
          </p:cNvSpPr>
          <p:nvPr>
            <p:ph sz="quarter" idx="15"/>
          </p:nvPr>
        </p:nvSpPr>
        <p:spPr>
          <a:xfrm>
            <a:off x="373388" y="1369703"/>
            <a:ext cx="2695575" cy="5000625"/>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3164210" y="1369703"/>
            <a:ext cx="5591175" cy="5000625"/>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40132627"/>
      </p:ext>
    </p:extLst>
  </p:cSld>
  <p:clrMapOvr>
    <a:masterClrMapping/>
  </p:clrMapOvr>
  <p:extLst>
    <p:ext uri="{DCECCB84-F9BA-43D5-87BE-67443E8EF086}">
      <p15:sldGuideLst xmlns:p15="http://schemas.microsoft.com/office/powerpoint/2012/main">
        <p15:guide id="1" orient="horz" pos="595" userDrawn="1">
          <p15:clr>
            <a:srgbClr val="FBAE40"/>
          </p15:clr>
        </p15:guide>
        <p15:guide id="2" orient="horz" pos="51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hort Title - Quad-Char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51560" y="213686"/>
            <a:ext cx="6835140" cy="990279"/>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16" name="Content Placeholder 2"/>
          <p:cNvSpPr>
            <a:spLocks noGrp="1"/>
          </p:cNvSpPr>
          <p:nvPr>
            <p:ph sz="quarter" idx="15"/>
          </p:nvPr>
        </p:nvSpPr>
        <p:spPr>
          <a:xfrm>
            <a:off x="396240" y="1384935"/>
            <a:ext cx="4114800" cy="2423160"/>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16"/>
          </p:nvPr>
        </p:nvSpPr>
        <p:spPr>
          <a:xfrm>
            <a:off x="4663440" y="1384935"/>
            <a:ext cx="4114800" cy="2423160"/>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18"/>
          </p:nvPr>
        </p:nvSpPr>
        <p:spPr>
          <a:xfrm>
            <a:off x="396240" y="3901440"/>
            <a:ext cx="4114800" cy="2423160"/>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2"/>
          <p:cNvSpPr>
            <a:spLocks noGrp="1"/>
          </p:cNvSpPr>
          <p:nvPr>
            <p:ph sz="quarter" idx="19"/>
          </p:nvPr>
        </p:nvSpPr>
        <p:spPr>
          <a:xfrm>
            <a:off x="4663440" y="3901440"/>
            <a:ext cx="4114800" cy="2423160"/>
          </a:xfrm>
          <a:prstGeom prst="rect">
            <a:avLst/>
          </a:prstGeo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p:cNvCxnSpPr/>
          <p:nvPr userDrawn="1"/>
        </p:nvCxnSpPr>
        <p:spPr>
          <a:xfrm>
            <a:off x="396240" y="3851911"/>
            <a:ext cx="838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4584335" y="1384942"/>
            <a:ext cx="0" cy="49396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875674"/>
      </p:ext>
    </p:extLst>
  </p:cSld>
  <p:clrMapOvr>
    <a:masterClrMapping/>
  </p:clrMapOvr>
  <p:extLst>
    <p:ext uri="{DCECCB84-F9BA-43D5-87BE-67443E8EF086}">
      <p15:sldGuideLst xmlns:p15="http://schemas.microsoft.com/office/powerpoint/2012/main">
        <p15:guide id="1" orient="horz" pos="595" userDrawn="1">
          <p15:clr>
            <a:srgbClr val="FBAE40"/>
          </p15:clr>
        </p15:guide>
        <p15:guide id="2" orient="horz" pos="516"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286010"/>
            <a:ext cx="8382000" cy="1285875"/>
          </a:xfrm>
          <a:prstGeom prst="rect">
            <a:avLst/>
          </a:prstGeom>
          <a:noFill/>
          <a:ln w="9525">
            <a:noFill/>
            <a:miter lim="800000"/>
            <a:headEnd/>
            <a:tailEnd/>
          </a:ln>
        </p:spPr>
        <p:txBody>
          <a:bodyPr anchor="b"/>
          <a:lstStyle>
            <a:lvl1pPr>
              <a:defRPr sz="2025" baseline="0">
                <a:solidFill>
                  <a:schemeClr val="tx1">
                    <a:lumMod val="75000"/>
                    <a:lumOff val="25000"/>
                  </a:schemeClr>
                </a:solidFill>
              </a:defRPr>
            </a:lvl1pPr>
          </a:lstStyle>
          <a:p>
            <a:pPr lvl="0"/>
            <a:r>
              <a:rPr lang="en-US" dirty="0"/>
              <a:t>Click to edit Master title style</a:t>
            </a:r>
          </a:p>
        </p:txBody>
      </p:sp>
      <p:sp>
        <p:nvSpPr>
          <p:cNvPr id="6" name="Text Placeholder 5"/>
          <p:cNvSpPr>
            <a:spLocks noGrp="1"/>
          </p:cNvSpPr>
          <p:nvPr>
            <p:ph type="body" sz="quarter" idx="12"/>
          </p:nvPr>
        </p:nvSpPr>
        <p:spPr>
          <a:xfrm>
            <a:off x="304800" y="3687773"/>
            <a:ext cx="8382000" cy="854075"/>
          </a:xfrm>
          <a:prstGeom prst="rect">
            <a:avLst/>
          </a:prstGeom>
        </p:spPr>
        <p:txBody>
          <a:bodyPr/>
          <a:lstStyle>
            <a:lvl1pPr marL="0" indent="0">
              <a:defRPr>
                <a:solidFill>
                  <a:schemeClr val="tx1">
                    <a:lumMod val="75000"/>
                    <a:lumOff val="25000"/>
                  </a:schemeClr>
                </a:solidFill>
              </a:defRPr>
            </a:lvl1pPr>
          </a:lstStyle>
          <a:p>
            <a:pPr lvl="0"/>
            <a:r>
              <a:rPr lang="en-US" dirty="0"/>
              <a:t>Click to edit Master text styles</a:t>
            </a:r>
          </a:p>
        </p:txBody>
      </p:sp>
      <p:sp>
        <p:nvSpPr>
          <p:cNvPr id="5" name="Slide Number Placeholder 5"/>
          <p:cNvSpPr>
            <a:spLocks noGrp="1"/>
          </p:cNvSpPr>
          <p:nvPr>
            <p:ph type="sldNum" sz="quarter" idx="14"/>
          </p:nvPr>
        </p:nvSpPr>
        <p:spPr/>
        <p:txBody>
          <a:bodyPr/>
          <a:lstStyle>
            <a:lvl1pPr>
              <a:defRPr/>
            </a:lvl1pPr>
          </a:lstStyle>
          <a:p>
            <a:fld id="{42D6254A-A357-4200-B73D-5001EDA92138}" type="slidenum">
              <a:rPr lang="en-US"/>
              <a:pPr/>
              <a:t>‹#›</a:t>
            </a:fld>
            <a:endParaRPr lang="en-US" dirty="0"/>
          </a:p>
        </p:txBody>
      </p:sp>
    </p:spTree>
    <p:extLst>
      <p:ext uri="{BB962C8B-B14F-4D97-AF65-F5344CB8AC3E}">
        <p14:creationId xmlns:p14="http://schemas.microsoft.com/office/powerpoint/2010/main" val="27906792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 no Sub-Head">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286010"/>
            <a:ext cx="8382000" cy="1285875"/>
          </a:xfrm>
          <a:prstGeom prst="rect">
            <a:avLst/>
          </a:prstGeom>
          <a:noFill/>
          <a:ln w="9525">
            <a:noFill/>
            <a:miter lim="800000"/>
            <a:headEnd/>
            <a:tailEnd/>
          </a:ln>
        </p:spPr>
        <p:txBody>
          <a:bodyPr anchor="b"/>
          <a:lstStyle>
            <a:lvl1pPr>
              <a:defRPr sz="2025"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4"/>
          </p:nvPr>
        </p:nvSpPr>
        <p:spPr/>
        <p:txBody>
          <a:bodyPr/>
          <a:lstStyle>
            <a:lvl1pPr>
              <a:defRPr/>
            </a:lvl1pPr>
          </a:lstStyle>
          <a:p>
            <a:fld id="{42D6254A-A357-4200-B73D-5001EDA92138}" type="slidenum">
              <a:rPr lang="en-US"/>
              <a:pPr/>
              <a:t>‹#›</a:t>
            </a:fld>
            <a:endParaRPr lang="en-US" dirty="0"/>
          </a:p>
        </p:txBody>
      </p:sp>
    </p:spTree>
    <p:extLst>
      <p:ext uri="{BB962C8B-B14F-4D97-AF65-F5344CB8AC3E}">
        <p14:creationId xmlns:p14="http://schemas.microsoft.com/office/powerpoint/2010/main" val="23824700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 No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40130" y="228926"/>
            <a:ext cx="6869430" cy="1020754"/>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4" name="Slide Number Placeholder 5"/>
          <p:cNvSpPr>
            <a:spLocks noGrp="1"/>
          </p:cNvSpPr>
          <p:nvPr>
            <p:ph type="sldNum" sz="quarter" idx="11"/>
          </p:nvPr>
        </p:nvSpPr>
        <p:spPr/>
        <p:txBody>
          <a:bodyPr/>
          <a:lstStyle>
            <a:lvl1pPr>
              <a:defRPr/>
            </a:lvl1pPr>
          </a:lstStyle>
          <a:p>
            <a:fld id="{B694574C-E5D2-4987-ADCE-9F4F1F300184}" type="slidenum">
              <a:rPr lang="en-US"/>
              <a:pPr/>
              <a:t>‹#›</a:t>
            </a:fld>
            <a:endParaRPr lang="en-US" dirty="0"/>
          </a:p>
        </p:txBody>
      </p:sp>
    </p:spTree>
    <p:extLst>
      <p:ext uri="{BB962C8B-B14F-4D97-AF65-F5344CB8AC3E}">
        <p14:creationId xmlns:p14="http://schemas.microsoft.com/office/powerpoint/2010/main" val="40369559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hort Title - No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1040130" y="228926"/>
            <a:ext cx="6858000" cy="944559"/>
          </a:xfrm>
          <a:prstGeom prst="rect">
            <a:avLst/>
          </a:prstGeom>
          <a:noFill/>
          <a:ln w="9525">
            <a:noFill/>
            <a:miter lim="800000"/>
            <a:headEnd/>
            <a:tailEnd/>
          </a:ln>
        </p:spPr>
        <p:txBody>
          <a:bodyPr/>
          <a:lstStyle>
            <a:lvl1pPr algn="ctr">
              <a:defRPr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3575942391"/>
      </p:ext>
    </p:extLst>
  </p:cSld>
  <p:clrMapOvr>
    <a:masterClrMapping/>
  </p:clrMapOvr>
  <p:extLst>
    <p:ext uri="{DCECCB84-F9BA-43D5-87BE-67443E8EF086}">
      <p15:sldGuideLst xmlns:p15="http://schemas.microsoft.com/office/powerpoint/2012/main">
        <p15:guide id="1" orient="horz" pos="595" userDrawn="1">
          <p15:clr>
            <a:srgbClr val="FBAE40"/>
          </p15:clr>
        </p15:guide>
        <p15:guide id="2" orient="horz" pos="516"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3" name="Slide Number Placeholder 5"/>
          <p:cNvSpPr>
            <a:spLocks noGrp="1"/>
          </p:cNvSpPr>
          <p:nvPr>
            <p:ph type="sldNum" sz="quarter" idx="11"/>
          </p:nvPr>
        </p:nvSpPr>
        <p:spPr/>
        <p:txBody>
          <a:bodyPr/>
          <a:lstStyle>
            <a:lvl1pPr>
              <a:defRPr/>
            </a:lvl1pPr>
          </a:lstStyle>
          <a:p>
            <a:fld id="{80DD7862-628A-4EC2-9AFF-4F23903537D2}" type="slidenum">
              <a:rPr lang="en-US"/>
              <a:pPr/>
              <a:t>‹#›</a:t>
            </a:fld>
            <a:endParaRPr lang="en-US" dirty="0"/>
          </a:p>
        </p:txBody>
      </p:sp>
    </p:spTree>
    <p:extLst>
      <p:ext uri="{BB962C8B-B14F-4D97-AF65-F5344CB8AC3E}">
        <p14:creationId xmlns:p14="http://schemas.microsoft.com/office/powerpoint/2010/main" val="7840891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11"/>
          </p:nvPr>
        </p:nvSpPr>
        <p:spPr/>
        <p:txBody>
          <a:bodyPr/>
          <a:lstStyle>
            <a:lvl1pPr>
              <a:defRPr>
                <a:solidFill>
                  <a:schemeClr val="bg1"/>
                </a:solidFill>
              </a:defRPr>
            </a:lvl1pPr>
          </a:lstStyle>
          <a:p>
            <a:fld id="{251E400F-A7F1-4EA8-93DC-39E6F5A643D7}" type="slidenum">
              <a:rPr lang="en-US" smtClean="0">
                <a:solidFill>
                  <a:srgbClr val="83847A"/>
                </a:solidFill>
              </a:rPr>
              <a:pPr/>
              <a:t>‹#›</a:t>
            </a:fld>
            <a:endParaRPr lang="en-US" dirty="0">
              <a:solidFill>
                <a:srgbClr val="83847A"/>
              </a:solidFill>
            </a:endParaRPr>
          </a:p>
        </p:txBody>
      </p:sp>
    </p:spTree>
    <p:extLst>
      <p:ext uri="{BB962C8B-B14F-4D97-AF65-F5344CB8AC3E}">
        <p14:creationId xmlns:p14="http://schemas.microsoft.com/office/powerpoint/2010/main" val="21435180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11"/>
          </p:nvPr>
        </p:nvSpPr>
        <p:spPr/>
        <p:txBody>
          <a:bodyPr/>
          <a:lstStyle>
            <a:lvl1pPr>
              <a:defRPr>
                <a:solidFill>
                  <a:schemeClr val="tx2">
                    <a:lumMod val="95000"/>
                  </a:schemeClr>
                </a:solidFill>
              </a:defRPr>
            </a:lvl1pPr>
          </a:lstStyle>
          <a:p>
            <a:fld id="{251E400F-A7F1-4EA8-93DC-39E6F5A643D7}" type="slidenum">
              <a:rPr lang="en-US" smtClean="0">
                <a:solidFill>
                  <a:srgbClr val="FFFFFF">
                    <a:lumMod val="95000"/>
                  </a:srgbClr>
                </a:solidFill>
              </a:rPr>
              <a:pPr/>
              <a:t>‹#›</a:t>
            </a:fld>
            <a:endParaRPr lang="en-US" dirty="0">
              <a:solidFill>
                <a:srgbClr val="FFFFFF">
                  <a:lumMod val="95000"/>
                </a:srgbClr>
              </a:solidFill>
            </a:endParaRPr>
          </a:p>
        </p:txBody>
      </p:sp>
    </p:spTree>
    <p:extLst>
      <p:ext uri="{BB962C8B-B14F-4D97-AF65-F5344CB8AC3E}">
        <p14:creationId xmlns:p14="http://schemas.microsoft.com/office/powerpoint/2010/main" val="15498991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139BD942-CC14-44A4-87FB-46239297AFE5}" type="slidenum">
              <a:rPr lang="en-US" smtClean="0"/>
              <a:pPr/>
              <a:t>‹#›</a:t>
            </a:fld>
            <a:endParaRPr lang="en-US" dirty="0"/>
          </a:p>
        </p:txBody>
      </p:sp>
    </p:spTree>
    <p:extLst>
      <p:ext uri="{BB962C8B-B14F-4D97-AF65-F5344CB8AC3E}">
        <p14:creationId xmlns:p14="http://schemas.microsoft.com/office/powerpoint/2010/main" val="1420040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22" name="TextBox 21"/>
          <p:cNvSpPr txBox="1"/>
          <p:nvPr userDrawn="1"/>
        </p:nvSpPr>
        <p:spPr>
          <a:xfrm>
            <a:off x="57150" y="1043613"/>
            <a:ext cx="4514850" cy="3001617"/>
          </a:xfrm>
          <a:prstGeom prst="rect">
            <a:avLst/>
          </a:prstGeom>
          <a:noFill/>
          <a:ln w="50800" cmpd="dbl">
            <a:solidFill>
              <a:schemeClr val="accent1"/>
            </a:solidFill>
          </a:ln>
        </p:spPr>
        <p:txBody>
          <a:bodyPr wrap="square" rtlCol="0" anchor="b" anchorCtr="0">
            <a:noAutofit/>
          </a:bodyPr>
          <a:lstStyle/>
          <a:p>
            <a:r>
              <a:rPr lang="en-US" sz="1800" dirty="0"/>
              <a:t>Use</a:t>
            </a:r>
            <a:r>
              <a:rPr lang="en-US" sz="1800" baseline="0" dirty="0"/>
              <a:t> for Standard Content Slide Colors</a:t>
            </a:r>
            <a:endParaRPr lang="en-US" sz="1800" dirty="0"/>
          </a:p>
        </p:txBody>
      </p:sp>
      <p:sp>
        <p:nvSpPr>
          <p:cNvPr id="2" name="TextBox 1"/>
          <p:cNvSpPr txBox="1"/>
          <p:nvPr userDrawn="1"/>
        </p:nvSpPr>
        <p:spPr>
          <a:xfrm>
            <a:off x="4572000" y="1043613"/>
            <a:ext cx="4514850" cy="3001617"/>
          </a:xfrm>
          <a:prstGeom prst="rect">
            <a:avLst/>
          </a:prstGeom>
          <a:noFill/>
          <a:ln w="50800" cmpd="dbl">
            <a:solidFill>
              <a:schemeClr val="accent1"/>
            </a:solidFill>
          </a:ln>
        </p:spPr>
        <p:txBody>
          <a:bodyPr wrap="square" rtlCol="0" anchor="b" anchorCtr="0">
            <a:noAutofit/>
          </a:bodyPr>
          <a:lstStyle/>
          <a:p>
            <a:r>
              <a:rPr lang="en-US" sz="1800" dirty="0"/>
              <a:t>Use</a:t>
            </a:r>
            <a:r>
              <a:rPr lang="en-US" sz="1800" baseline="0" dirty="0"/>
              <a:t> for Chart Colors</a:t>
            </a:r>
            <a:endParaRPr lang="en-US" sz="1800" dirty="0"/>
          </a:p>
        </p:txBody>
      </p:sp>
      <p:grpSp>
        <p:nvGrpSpPr>
          <p:cNvPr id="21" name="Group 20"/>
          <p:cNvGrpSpPr/>
          <p:nvPr userDrawn="1"/>
        </p:nvGrpSpPr>
        <p:grpSpPr>
          <a:xfrm>
            <a:off x="114300" y="1257305"/>
            <a:ext cx="8915400" cy="2022613"/>
            <a:chOff x="757773" y="1707600"/>
            <a:chExt cx="9393763" cy="1245799"/>
          </a:xfrm>
        </p:grpSpPr>
        <p:sp>
          <p:nvSpPr>
            <p:cNvPr id="5" name="Rectangle 4"/>
            <p:cNvSpPr/>
            <p:nvPr/>
          </p:nvSpPr>
          <p:spPr>
            <a:xfrm>
              <a:off x="2679701" y="1707600"/>
              <a:ext cx="745067" cy="558800"/>
            </a:xfrm>
            <a:prstGeom prst="rect">
              <a:avLst/>
            </a:prstGeom>
            <a:solidFill>
              <a:srgbClr val="D8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1"/>
                  </a:solidFill>
                </a:rPr>
                <a:t>217</a:t>
              </a:r>
            </a:p>
            <a:p>
              <a:pPr algn="ctr">
                <a:defRPr/>
              </a:pPr>
              <a:r>
                <a:rPr lang="en-US" sz="750" b="1" dirty="0">
                  <a:solidFill>
                    <a:schemeClr val="tx1"/>
                  </a:solidFill>
                </a:rPr>
                <a:t>217</a:t>
              </a:r>
            </a:p>
            <a:p>
              <a:pPr algn="ctr">
                <a:defRPr/>
              </a:pPr>
              <a:r>
                <a:rPr lang="en-US" sz="750" b="1" dirty="0">
                  <a:solidFill>
                    <a:schemeClr val="tx1"/>
                  </a:solidFill>
                </a:rPr>
                <a:t>217</a:t>
              </a:r>
            </a:p>
            <a:p>
              <a:pPr algn="ctr">
                <a:defRPr/>
              </a:pPr>
              <a:endParaRPr lang="en-US" sz="750" b="1" dirty="0">
                <a:solidFill>
                  <a:schemeClr val="tx1"/>
                </a:solidFill>
              </a:endParaRPr>
            </a:p>
            <a:p>
              <a:pPr algn="ctr">
                <a:defRPr/>
              </a:pPr>
              <a:r>
                <a:rPr lang="en-US" sz="750" b="1" dirty="0">
                  <a:solidFill>
                    <a:schemeClr val="tx1"/>
                  </a:solidFill>
                </a:rPr>
                <a:t>#d8d9d8</a:t>
              </a:r>
            </a:p>
          </p:txBody>
        </p:sp>
        <p:sp>
          <p:nvSpPr>
            <p:cNvPr id="6" name="Rectangle 5"/>
            <p:cNvSpPr/>
            <p:nvPr/>
          </p:nvSpPr>
          <p:spPr>
            <a:xfrm>
              <a:off x="3640669" y="1707600"/>
              <a:ext cx="745067" cy="558800"/>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1"/>
                  </a:solidFill>
                </a:rPr>
                <a:t>200</a:t>
              </a:r>
            </a:p>
            <a:p>
              <a:pPr algn="ctr">
                <a:defRPr/>
              </a:pPr>
              <a:r>
                <a:rPr lang="en-US" sz="750" b="1" dirty="0">
                  <a:solidFill>
                    <a:schemeClr val="tx1"/>
                  </a:solidFill>
                </a:rPr>
                <a:t>200</a:t>
              </a:r>
            </a:p>
            <a:p>
              <a:pPr algn="ctr">
                <a:defRPr/>
              </a:pPr>
              <a:r>
                <a:rPr lang="en-US" sz="750" b="1" dirty="0">
                  <a:solidFill>
                    <a:schemeClr val="tx1"/>
                  </a:solidFill>
                </a:rPr>
                <a:t>200</a:t>
              </a:r>
            </a:p>
            <a:p>
              <a:pPr algn="ctr">
                <a:defRPr/>
              </a:pPr>
              <a:endParaRPr lang="en-US" sz="750" b="1" dirty="0">
                <a:solidFill>
                  <a:schemeClr val="tx1"/>
                </a:solidFill>
              </a:endParaRPr>
            </a:p>
            <a:p>
              <a:pPr algn="ctr">
                <a:defRPr/>
              </a:pPr>
              <a:r>
                <a:rPr lang="en-US" sz="750" b="1" dirty="0">
                  <a:solidFill>
                    <a:schemeClr val="tx1"/>
                  </a:solidFill>
                </a:rPr>
                <a:t>#c9c9c9</a:t>
              </a:r>
            </a:p>
          </p:txBody>
        </p:sp>
        <p:sp>
          <p:nvSpPr>
            <p:cNvPr id="7" name="Rectangle 6"/>
            <p:cNvSpPr/>
            <p:nvPr/>
          </p:nvSpPr>
          <p:spPr>
            <a:xfrm>
              <a:off x="757773" y="2394599"/>
              <a:ext cx="742951"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2"/>
                  </a:solidFill>
                </a:rPr>
                <a:t>255</a:t>
              </a:r>
            </a:p>
            <a:p>
              <a:pPr algn="ctr">
                <a:defRPr/>
              </a:pPr>
              <a:r>
                <a:rPr lang="en-US" sz="750" b="1" dirty="0">
                  <a:solidFill>
                    <a:schemeClr val="tx2"/>
                  </a:solidFill>
                </a:rPr>
                <a:t>255</a:t>
              </a:r>
            </a:p>
            <a:p>
              <a:pPr algn="ctr">
                <a:defRPr/>
              </a:pPr>
              <a:r>
                <a:rPr lang="en-US" sz="750" b="1" dirty="0">
                  <a:solidFill>
                    <a:schemeClr val="tx2"/>
                  </a:solidFill>
                </a:rPr>
                <a:t>255</a:t>
              </a:r>
            </a:p>
            <a:p>
              <a:pPr algn="ctr">
                <a:defRPr/>
              </a:pPr>
              <a:endParaRPr lang="en-US" sz="750" b="1" dirty="0">
                <a:solidFill>
                  <a:schemeClr val="tx2"/>
                </a:solidFill>
              </a:endParaRPr>
            </a:p>
            <a:p>
              <a:pPr algn="ctr">
                <a:defRPr/>
              </a:pPr>
              <a:r>
                <a:rPr lang="en-US" sz="750" b="1" dirty="0">
                  <a:solidFill>
                    <a:schemeClr val="tx2"/>
                  </a:solidFill>
                </a:rPr>
                <a:t>#83847a</a:t>
              </a:r>
            </a:p>
          </p:txBody>
        </p:sp>
        <p:sp>
          <p:nvSpPr>
            <p:cNvPr id="8" name="Rectangle 7"/>
            <p:cNvSpPr/>
            <p:nvPr/>
          </p:nvSpPr>
          <p:spPr>
            <a:xfrm>
              <a:off x="1718739" y="2394599"/>
              <a:ext cx="742951"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2"/>
                  </a:solidFill>
                </a:rPr>
                <a:t>2</a:t>
              </a:r>
            </a:p>
            <a:p>
              <a:pPr algn="ctr">
                <a:defRPr/>
              </a:pPr>
              <a:r>
                <a:rPr lang="en-US" sz="750" b="1" dirty="0">
                  <a:solidFill>
                    <a:schemeClr val="tx2"/>
                  </a:solidFill>
                </a:rPr>
                <a:t>0</a:t>
              </a:r>
            </a:p>
            <a:p>
              <a:pPr algn="ctr">
                <a:defRPr/>
              </a:pPr>
              <a:r>
                <a:rPr lang="en-US" sz="750" b="1" dirty="0">
                  <a:solidFill>
                    <a:schemeClr val="tx2"/>
                  </a:solidFill>
                </a:rPr>
                <a:t>0</a:t>
              </a:r>
            </a:p>
            <a:p>
              <a:pPr algn="ctr">
                <a:defRPr/>
              </a:pPr>
              <a:endParaRPr lang="en-US" sz="750" b="1" dirty="0">
                <a:solidFill>
                  <a:schemeClr val="tx2"/>
                </a:solidFill>
              </a:endParaRPr>
            </a:p>
            <a:p>
              <a:pPr algn="ctr">
                <a:defRPr/>
              </a:pPr>
              <a:r>
                <a:rPr lang="en-US" sz="750" b="1" dirty="0">
                  <a:solidFill>
                    <a:schemeClr val="tx2"/>
                  </a:solidFill>
                </a:rPr>
                <a:t>#020000</a:t>
              </a:r>
            </a:p>
          </p:txBody>
        </p:sp>
        <p:sp>
          <p:nvSpPr>
            <p:cNvPr id="9" name="Rectangle 8"/>
            <p:cNvSpPr/>
            <p:nvPr/>
          </p:nvSpPr>
          <p:spPr>
            <a:xfrm>
              <a:off x="2679701" y="2394599"/>
              <a:ext cx="745067"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1"/>
                  </a:solidFill>
                </a:rPr>
                <a:t>163</a:t>
              </a:r>
            </a:p>
            <a:p>
              <a:pPr algn="ctr">
                <a:defRPr/>
              </a:pPr>
              <a:r>
                <a:rPr lang="en-US" sz="750" b="1" dirty="0">
                  <a:solidFill>
                    <a:schemeClr val="tx1"/>
                  </a:solidFill>
                </a:rPr>
                <a:t>163</a:t>
              </a:r>
            </a:p>
            <a:p>
              <a:pPr algn="ctr">
                <a:defRPr/>
              </a:pPr>
              <a:r>
                <a:rPr lang="en-US" sz="750" b="1" dirty="0">
                  <a:solidFill>
                    <a:schemeClr val="tx1"/>
                  </a:solidFill>
                </a:rPr>
                <a:t>163</a:t>
              </a:r>
            </a:p>
            <a:p>
              <a:pPr algn="ctr">
                <a:defRPr/>
              </a:pPr>
              <a:endParaRPr lang="en-US" sz="750" b="1" dirty="0">
                <a:solidFill>
                  <a:schemeClr val="tx1"/>
                </a:solidFill>
              </a:endParaRPr>
            </a:p>
            <a:p>
              <a:pPr algn="ctr">
                <a:defRPr/>
              </a:pPr>
              <a:r>
                <a:rPr lang="en-US" sz="750" b="1" dirty="0">
                  <a:solidFill>
                    <a:schemeClr val="tx1"/>
                  </a:solidFill>
                </a:rPr>
                <a:t>#a3a3a2</a:t>
              </a:r>
            </a:p>
          </p:txBody>
        </p:sp>
        <p:sp>
          <p:nvSpPr>
            <p:cNvPr id="10" name="Rectangle 9"/>
            <p:cNvSpPr/>
            <p:nvPr/>
          </p:nvSpPr>
          <p:spPr>
            <a:xfrm>
              <a:off x="3640669" y="2394599"/>
              <a:ext cx="745067"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1"/>
                  </a:solidFill>
                </a:rPr>
                <a:t>131</a:t>
              </a:r>
            </a:p>
            <a:p>
              <a:pPr algn="ctr">
                <a:defRPr/>
              </a:pPr>
              <a:r>
                <a:rPr lang="en-US" sz="750" b="1" dirty="0">
                  <a:solidFill>
                    <a:schemeClr val="tx1"/>
                  </a:solidFill>
                </a:rPr>
                <a:t>132</a:t>
              </a:r>
            </a:p>
            <a:p>
              <a:pPr algn="ctr">
                <a:defRPr/>
              </a:pPr>
              <a:r>
                <a:rPr lang="en-US" sz="750" b="1" dirty="0">
                  <a:solidFill>
                    <a:schemeClr val="tx1"/>
                  </a:solidFill>
                </a:rPr>
                <a:t>122</a:t>
              </a:r>
            </a:p>
            <a:p>
              <a:pPr algn="ctr">
                <a:defRPr/>
              </a:pPr>
              <a:endParaRPr lang="en-US" sz="750" b="1" dirty="0">
                <a:solidFill>
                  <a:schemeClr val="tx1"/>
                </a:solidFill>
              </a:endParaRPr>
            </a:p>
            <a:p>
              <a:pPr algn="ctr">
                <a:defRPr/>
              </a:pPr>
              <a:r>
                <a:rPr lang="en-US" sz="750" b="1" dirty="0">
                  <a:solidFill>
                    <a:schemeClr val="tx1"/>
                  </a:solidFill>
                </a:rPr>
                <a:t>#83847a</a:t>
              </a:r>
            </a:p>
          </p:txBody>
        </p:sp>
        <p:sp>
          <p:nvSpPr>
            <p:cNvPr id="11" name="Rectangle 10"/>
            <p:cNvSpPr/>
            <p:nvPr/>
          </p:nvSpPr>
          <p:spPr>
            <a:xfrm>
              <a:off x="4601633" y="2394599"/>
              <a:ext cx="745067" cy="558800"/>
            </a:xfrm>
            <a:prstGeom prst="rect">
              <a:avLst/>
            </a:prstGeom>
            <a:solidFill>
              <a:srgbClr val="EF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2"/>
                  </a:solidFill>
                </a:rPr>
                <a:t>223</a:t>
              </a:r>
            </a:p>
            <a:p>
              <a:pPr algn="ctr">
                <a:defRPr/>
              </a:pPr>
              <a:r>
                <a:rPr lang="en-US" sz="750" b="1" dirty="0">
                  <a:solidFill>
                    <a:schemeClr val="tx2"/>
                  </a:solidFill>
                </a:rPr>
                <a:t>31</a:t>
              </a:r>
            </a:p>
            <a:p>
              <a:pPr algn="ctr">
                <a:defRPr/>
              </a:pPr>
              <a:r>
                <a:rPr lang="en-US" sz="750" b="1" dirty="0">
                  <a:solidFill>
                    <a:schemeClr val="tx2"/>
                  </a:solidFill>
                </a:rPr>
                <a:t>46</a:t>
              </a:r>
            </a:p>
            <a:p>
              <a:pPr algn="ctr">
                <a:defRPr/>
              </a:pPr>
              <a:endParaRPr lang="en-US" sz="750" b="1" dirty="0">
                <a:solidFill>
                  <a:schemeClr val="tx2"/>
                </a:solidFill>
              </a:endParaRPr>
            </a:p>
            <a:p>
              <a:pPr algn="ctr">
                <a:defRPr/>
              </a:pPr>
              <a:r>
                <a:rPr lang="en-US" sz="750" b="1" dirty="0">
                  <a:solidFill>
                    <a:schemeClr val="tx2"/>
                  </a:solidFill>
                </a:rPr>
                <a:t>#ef4236</a:t>
              </a:r>
            </a:p>
          </p:txBody>
        </p:sp>
        <p:sp>
          <p:nvSpPr>
            <p:cNvPr id="12" name="Rectangle 11"/>
            <p:cNvSpPr/>
            <p:nvPr/>
          </p:nvSpPr>
          <p:spPr>
            <a:xfrm>
              <a:off x="5562601" y="2394599"/>
              <a:ext cx="745067"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1"/>
                  </a:solidFill>
                </a:rPr>
                <a:t>110</a:t>
              </a:r>
            </a:p>
            <a:p>
              <a:pPr algn="ctr">
                <a:defRPr/>
              </a:pPr>
              <a:r>
                <a:rPr lang="en-US" sz="750" b="1" dirty="0">
                  <a:solidFill>
                    <a:schemeClr val="tx1"/>
                  </a:solidFill>
                </a:rPr>
                <a:t>135</a:t>
              </a:r>
            </a:p>
            <a:p>
              <a:pPr algn="ctr">
                <a:defRPr/>
              </a:pPr>
              <a:r>
                <a:rPr lang="en-US" sz="750" b="1" dirty="0">
                  <a:solidFill>
                    <a:schemeClr val="tx1"/>
                  </a:solidFill>
                </a:rPr>
                <a:t>120</a:t>
              </a:r>
            </a:p>
            <a:p>
              <a:pPr algn="ctr">
                <a:defRPr/>
              </a:pPr>
              <a:endParaRPr lang="en-US" sz="750" b="1" dirty="0">
                <a:solidFill>
                  <a:schemeClr val="tx1"/>
                </a:solidFill>
              </a:endParaRPr>
            </a:p>
            <a:p>
              <a:pPr algn="ctr">
                <a:defRPr/>
              </a:pPr>
              <a:r>
                <a:rPr lang="en-US" sz="750" b="1" dirty="0">
                  <a:solidFill>
                    <a:schemeClr val="tx1"/>
                  </a:solidFill>
                </a:rPr>
                <a:t>#6f8779</a:t>
              </a:r>
            </a:p>
          </p:txBody>
        </p:sp>
        <p:sp>
          <p:nvSpPr>
            <p:cNvPr id="13" name="Rectangle 12"/>
            <p:cNvSpPr/>
            <p:nvPr/>
          </p:nvSpPr>
          <p:spPr>
            <a:xfrm>
              <a:off x="6523568" y="2394599"/>
              <a:ext cx="745067" cy="558800"/>
            </a:xfrm>
            <a:prstGeom prst="rect">
              <a:avLst/>
            </a:prstGeom>
            <a:solidFill>
              <a:srgbClr val="705C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2"/>
                  </a:solidFill>
                </a:rPr>
                <a:t>112</a:t>
              </a:r>
            </a:p>
            <a:p>
              <a:pPr algn="ctr">
                <a:defRPr/>
              </a:pPr>
              <a:r>
                <a:rPr lang="en-US" sz="750" b="1" dirty="0">
                  <a:solidFill>
                    <a:schemeClr val="tx2"/>
                  </a:solidFill>
                </a:rPr>
                <a:t>92</a:t>
              </a:r>
            </a:p>
            <a:p>
              <a:pPr algn="ctr">
                <a:defRPr/>
              </a:pPr>
              <a:r>
                <a:rPr lang="en-US" sz="750" b="1" dirty="0">
                  <a:solidFill>
                    <a:schemeClr val="tx2"/>
                  </a:solidFill>
                </a:rPr>
                <a:t>56</a:t>
              </a:r>
            </a:p>
            <a:p>
              <a:pPr algn="ctr">
                <a:defRPr/>
              </a:pPr>
              <a:endParaRPr lang="en-US" sz="750" b="1" dirty="0">
                <a:solidFill>
                  <a:schemeClr val="tx2"/>
                </a:solidFill>
              </a:endParaRPr>
            </a:p>
            <a:p>
              <a:pPr algn="ctr">
                <a:defRPr/>
              </a:pPr>
              <a:r>
                <a:rPr lang="en-US" sz="750" b="1" dirty="0">
                  <a:solidFill>
                    <a:schemeClr val="tx2"/>
                  </a:solidFill>
                </a:rPr>
                <a:t>#705d39</a:t>
              </a:r>
            </a:p>
          </p:txBody>
        </p:sp>
        <p:sp>
          <p:nvSpPr>
            <p:cNvPr id="14" name="Rectangle 13"/>
            <p:cNvSpPr/>
            <p:nvPr/>
          </p:nvSpPr>
          <p:spPr>
            <a:xfrm>
              <a:off x="7484533" y="2394599"/>
              <a:ext cx="745067"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2"/>
                  </a:solidFill>
                </a:rPr>
                <a:t>62</a:t>
              </a:r>
            </a:p>
            <a:p>
              <a:pPr algn="ctr">
                <a:defRPr/>
              </a:pPr>
              <a:r>
                <a:rPr lang="en-US" sz="750" b="1" dirty="0">
                  <a:solidFill>
                    <a:schemeClr val="tx2"/>
                  </a:solidFill>
                </a:rPr>
                <a:t>102</a:t>
              </a:r>
            </a:p>
            <a:p>
              <a:pPr algn="ctr">
                <a:defRPr/>
              </a:pPr>
              <a:r>
                <a:rPr lang="en-US" sz="750" b="1" dirty="0">
                  <a:solidFill>
                    <a:schemeClr val="tx2"/>
                  </a:solidFill>
                </a:rPr>
                <a:t>130</a:t>
              </a:r>
            </a:p>
            <a:p>
              <a:pPr algn="ctr">
                <a:defRPr/>
              </a:pPr>
              <a:endParaRPr lang="en-US" sz="750" b="1" dirty="0">
                <a:solidFill>
                  <a:schemeClr val="tx2"/>
                </a:solidFill>
              </a:endParaRPr>
            </a:p>
            <a:p>
              <a:pPr algn="ctr">
                <a:defRPr/>
              </a:pPr>
              <a:r>
                <a:rPr lang="en-US" sz="750" b="1" dirty="0">
                  <a:solidFill>
                    <a:schemeClr val="tx2"/>
                  </a:solidFill>
                </a:rPr>
                <a:t>#406782</a:t>
              </a:r>
            </a:p>
          </p:txBody>
        </p:sp>
        <p:sp>
          <p:nvSpPr>
            <p:cNvPr id="15" name="Rectangle 14"/>
            <p:cNvSpPr/>
            <p:nvPr/>
          </p:nvSpPr>
          <p:spPr>
            <a:xfrm>
              <a:off x="8445501" y="2394599"/>
              <a:ext cx="745067" cy="558800"/>
            </a:xfrm>
            <a:prstGeom prst="rect">
              <a:avLst/>
            </a:prstGeom>
            <a:solidFill>
              <a:srgbClr val="6638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2"/>
                  </a:solidFill>
                </a:rPr>
                <a:t>102</a:t>
              </a:r>
            </a:p>
            <a:p>
              <a:pPr algn="ctr">
                <a:defRPr/>
              </a:pPr>
              <a:r>
                <a:rPr lang="en-US" sz="750" b="1" dirty="0">
                  <a:solidFill>
                    <a:schemeClr val="tx2"/>
                  </a:solidFill>
                </a:rPr>
                <a:t>56</a:t>
              </a:r>
            </a:p>
            <a:p>
              <a:pPr algn="ctr">
                <a:defRPr/>
              </a:pPr>
              <a:r>
                <a:rPr lang="en-US" sz="750" b="1" dirty="0">
                  <a:solidFill>
                    <a:schemeClr val="tx2"/>
                  </a:solidFill>
                </a:rPr>
                <a:t>48</a:t>
              </a:r>
            </a:p>
            <a:p>
              <a:pPr algn="ctr">
                <a:defRPr/>
              </a:pPr>
              <a:endParaRPr lang="en-US" sz="750" b="1" dirty="0">
                <a:solidFill>
                  <a:schemeClr val="tx2"/>
                </a:solidFill>
              </a:endParaRPr>
            </a:p>
            <a:p>
              <a:pPr algn="ctr">
                <a:defRPr/>
              </a:pPr>
              <a:r>
                <a:rPr lang="en-US" sz="750" b="1" dirty="0">
                  <a:solidFill>
                    <a:schemeClr val="tx2"/>
                  </a:solidFill>
                </a:rPr>
                <a:t>#673931</a:t>
              </a:r>
            </a:p>
          </p:txBody>
        </p:sp>
        <p:sp>
          <p:nvSpPr>
            <p:cNvPr id="16" name="Rectangle 15"/>
            <p:cNvSpPr/>
            <p:nvPr/>
          </p:nvSpPr>
          <p:spPr>
            <a:xfrm>
              <a:off x="9406469" y="2394599"/>
              <a:ext cx="745067" cy="558800"/>
            </a:xfrm>
            <a:prstGeom prst="rect">
              <a:avLst/>
            </a:prstGeom>
            <a:solidFill>
              <a:srgbClr val="8278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1"/>
                  </a:solidFill>
                </a:rPr>
                <a:t>130</a:t>
              </a:r>
            </a:p>
            <a:p>
              <a:pPr algn="ctr">
                <a:defRPr/>
              </a:pPr>
              <a:r>
                <a:rPr lang="en-US" sz="750" b="1" dirty="0">
                  <a:solidFill>
                    <a:schemeClr val="tx1"/>
                  </a:solidFill>
                </a:rPr>
                <a:t>120</a:t>
              </a:r>
            </a:p>
            <a:p>
              <a:pPr algn="ctr">
                <a:defRPr/>
              </a:pPr>
              <a:r>
                <a:rPr lang="en-US" sz="750" b="1" dirty="0">
                  <a:solidFill>
                    <a:schemeClr val="tx1"/>
                  </a:solidFill>
                </a:rPr>
                <a:t>111</a:t>
              </a:r>
            </a:p>
            <a:p>
              <a:pPr algn="ctr">
                <a:defRPr/>
              </a:pPr>
              <a:endParaRPr lang="en-US" sz="750" b="1" dirty="0">
                <a:solidFill>
                  <a:schemeClr val="tx1"/>
                </a:solidFill>
              </a:endParaRPr>
            </a:p>
            <a:p>
              <a:pPr algn="ctr">
                <a:defRPr/>
              </a:pPr>
              <a:r>
                <a:rPr lang="en-US" sz="750" b="1" dirty="0">
                  <a:solidFill>
                    <a:schemeClr val="tx1"/>
                  </a:solidFill>
                </a:rPr>
                <a:t>#837970</a:t>
              </a:r>
            </a:p>
          </p:txBody>
        </p:sp>
        <p:sp>
          <p:nvSpPr>
            <p:cNvPr id="17" name="Rectangle 16"/>
            <p:cNvSpPr/>
            <p:nvPr/>
          </p:nvSpPr>
          <p:spPr>
            <a:xfrm>
              <a:off x="1718733" y="1707600"/>
              <a:ext cx="745067" cy="5588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1"/>
                  </a:solidFill>
                </a:rPr>
                <a:t>237</a:t>
              </a:r>
            </a:p>
            <a:p>
              <a:pPr algn="ctr">
                <a:defRPr/>
              </a:pPr>
              <a:r>
                <a:rPr lang="en-US" sz="750" b="1" dirty="0">
                  <a:solidFill>
                    <a:schemeClr val="tx1"/>
                  </a:solidFill>
                </a:rPr>
                <a:t>237</a:t>
              </a:r>
            </a:p>
            <a:p>
              <a:pPr algn="ctr">
                <a:defRPr/>
              </a:pPr>
              <a:r>
                <a:rPr lang="en-US" sz="750" b="1" dirty="0">
                  <a:solidFill>
                    <a:schemeClr val="tx1"/>
                  </a:solidFill>
                </a:rPr>
                <a:t>237</a:t>
              </a:r>
            </a:p>
            <a:p>
              <a:pPr algn="ctr">
                <a:defRPr/>
              </a:pPr>
              <a:endParaRPr lang="en-US" sz="750" b="1" dirty="0">
                <a:solidFill>
                  <a:schemeClr val="tx1"/>
                </a:solidFill>
              </a:endParaRPr>
            </a:p>
            <a:p>
              <a:pPr algn="ctr">
                <a:defRPr/>
              </a:pPr>
              <a:r>
                <a:rPr lang="en-US" sz="750" b="1" dirty="0">
                  <a:solidFill>
                    <a:schemeClr val="tx1"/>
                  </a:solidFill>
                </a:rPr>
                <a:t>#ededed</a:t>
              </a:r>
            </a:p>
          </p:txBody>
        </p:sp>
        <p:sp>
          <p:nvSpPr>
            <p:cNvPr id="18" name="Rectangle 17"/>
            <p:cNvSpPr/>
            <p:nvPr/>
          </p:nvSpPr>
          <p:spPr>
            <a:xfrm>
              <a:off x="5562601" y="1707600"/>
              <a:ext cx="745067" cy="558800"/>
            </a:xfrm>
            <a:prstGeom prst="rect">
              <a:avLst/>
            </a:prstGeom>
            <a:solidFill>
              <a:srgbClr val="507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2"/>
                  </a:solidFill>
                </a:rPr>
                <a:t>80</a:t>
              </a:r>
            </a:p>
            <a:p>
              <a:pPr algn="ctr">
                <a:defRPr/>
              </a:pPr>
              <a:r>
                <a:rPr lang="en-US" sz="750" b="1" dirty="0">
                  <a:solidFill>
                    <a:schemeClr val="tx2"/>
                  </a:solidFill>
                </a:rPr>
                <a:t>119</a:t>
              </a:r>
            </a:p>
            <a:p>
              <a:pPr algn="ctr">
                <a:defRPr/>
              </a:pPr>
              <a:r>
                <a:rPr lang="en-US" sz="750" b="1" dirty="0">
                  <a:solidFill>
                    <a:schemeClr val="tx2"/>
                  </a:solidFill>
                </a:rPr>
                <a:t>27</a:t>
              </a:r>
            </a:p>
            <a:p>
              <a:pPr algn="ctr">
                <a:defRPr/>
              </a:pPr>
              <a:endParaRPr lang="en-US" sz="750" b="1" dirty="0">
                <a:solidFill>
                  <a:schemeClr val="tx2"/>
                </a:solidFill>
              </a:endParaRPr>
            </a:p>
            <a:p>
              <a:pPr algn="ctr">
                <a:defRPr/>
              </a:pPr>
              <a:r>
                <a:rPr lang="en-US" sz="750" b="1" dirty="0">
                  <a:solidFill>
                    <a:schemeClr val="tx2"/>
                  </a:solidFill>
                </a:rPr>
                <a:t>#517837</a:t>
              </a:r>
            </a:p>
          </p:txBody>
        </p:sp>
        <p:sp>
          <p:nvSpPr>
            <p:cNvPr id="19" name="Rectangle 18"/>
            <p:cNvSpPr/>
            <p:nvPr/>
          </p:nvSpPr>
          <p:spPr>
            <a:xfrm>
              <a:off x="6523568" y="1707600"/>
              <a:ext cx="745067" cy="558800"/>
            </a:xfrm>
            <a:prstGeom prst="rect">
              <a:avLst/>
            </a:prstGeom>
            <a:solidFill>
              <a:srgbClr val="FCAE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1"/>
                  </a:solidFill>
                </a:rPr>
                <a:t>252</a:t>
              </a:r>
            </a:p>
            <a:p>
              <a:pPr algn="ctr">
                <a:defRPr/>
              </a:pPr>
              <a:r>
                <a:rPr lang="en-US" sz="750" b="1" dirty="0">
                  <a:solidFill>
                    <a:schemeClr val="tx1"/>
                  </a:solidFill>
                </a:rPr>
                <a:t>174</a:t>
              </a:r>
            </a:p>
            <a:p>
              <a:pPr algn="ctr">
                <a:defRPr/>
              </a:pPr>
              <a:r>
                <a:rPr lang="en-US" sz="750" b="1" dirty="0">
                  <a:solidFill>
                    <a:schemeClr val="tx1"/>
                  </a:solidFill>
                </a:rPr>
                <a:t>59</a:t>
              </a:r>
            </a:p>
            <a:p>
              <a:pPr algn="ctr">
                <a:defRPr/>
              </a:pPr>
              <a:endParaRPr lang="en-US" sz="750" b="1" dirty="0">
                <a:solidFill>
                  <a:schemeClr val="tx1"/>
                </a:solidFill>
              </a:endParaRPr>
            </a:p>
            <a:p>
              <a:pPr algn="ctr">
                <a:defRPr/>
              </a:pPr>
              <a:r>
                <a:rPr lang="en-US" sz="750" b="1" dirty="0">
                  <a:solidFill>
                    <a:schemeClr val="tx1"/>
                  </a:solidFill>
                </a:rPr>
                <a:t>#fbae3d</a:t>
              </a:r>
            </a:p>
          </p:txBody>
        </p:sp>
        <p:sp>
          <p:nvSpPr>
            <p:cNvPr id="20" name="Rectangle 19"/>
            <p:cNvSpPr/>
            <p:nvPr/>
          </p:nvSpPr>
          <p:spPr>
            <a:xfrm>
              <a:off x="7484533" y="1707600"/>
              <a:ext cx="745067" cy="558800"/>
            </a:xfrm>
            <a:prstGeom prst="rect">
              <a:avLst/>
            </a:prstGeom>
            <a:solidFill>
              <a:srgbClr val="5324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chemeClr val="tx2"/>
                  </a:solidFill>
                </a:rPr>
                <a:t>83</a:t>
              </a:r>
            </a:p>
            <a:p>
              <a:pPr algn="ctr">
                <a:defRPr/>
              </a:pPr>
              <a:r>
                <a:rPr lang="en-US" sz="750" b="1" dirty="0">
                  <a:solidFill>
                    <a:schemeClr val="tx2"/>
                  </a:solidFill>
                </a:rPr>
                <a:t>36</a:t>
              </a:r>
            </a:p>
            <a:p>
              <a:pPr algn="ctr">
                <a:defRPr/>
              </a:pPr>
              <a:r>
                <a:rPr lang="en-US" sz="750" b="1" dirty="0">
                  <a:solidFill>
                    <a:schemeClr val="tx2"/>
                  </a:solidFill>
                </a:rPr>
                <a:t>118</a:t>
              </a:r>
            </a:p>
            <a:p>
              <a:pPr algn="ctr">
                <a:defRPr/>
              </a:pPr>
              <a:endParaRPr lang="en-US" sz="750" b="1" dirty="0">
                <a:solidFill>
                  <a:schemeClr val="tx2"/>
                </a:solidFill>
              </a:endParaRPr>
            </a:p>
            <a:p>
              <a:pPr algn="ctr">
                <a:defRPr/>
              </a:pPr>
              <a:r>
                <a:rPr lang="en-US" sz="750" b="1" dirty="0">
                  <a:solidFill>
                    <a:schemeClr val="tx2"/>
                  </a:solidFill>
                </a:rPr>
                <a:t>#542a76</a:t>
              </a:r>
            </a:p>
          </p:txBody>
        </p:sp>
      </p:grpSp>
    </p:spTree>
    <p:extLst>
      <p:ext uri="{BB962C8B-B14F-4D97-AF65-F5344CB8AC3E}">
        <p14:creationId xmlns:p14="http://schemas.microsoft.com/office/powerpoint/2010/main" val="26468029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3048000" y="6492877"/>
            <a:ext cx="2133600" cy="365125"/>
          </a:xfrm>
          <a:prstGeom prst="rect">
            <a:avLst/>
          </a:prstGeom>
        </p:spPr>
        <p:txBody>
          <a:bodyPr/>
          <a:lstStyle/>
          <a:p>
            <a:pPr algn="ctr"/>
            <a:fld id="{AEF3054D-31B3-4E2B-A2BA-71A8A1038A7C}" type="slidenum">
              <a:rPr lang="en-US" smtClean="0"/>
              <a:pPr algn="ctr"/>
              <a:t>‹#›</a:t>
            </a:fld>
            <a:endParaRPr lang="en-US" dirty="0"/>
          </a:p>
        </p:txBody>
      </p:sp>
    </p:spTree>
    <p:extLst>
      <p:ext uri="{BB962C8B-B14F-4D97-AF65-F5344CB8AC3E}">
        <p14:creationId xmlns:p14="http://schemas.microsoft.com/office/powerpoint/2010/main" val="18818432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Tree>
    <p:extLst>
      <p:ext uri="{BB962C8B-B14F-4D97-AF65-F5344CB8AC3E}">
        <p14:creationId xmlns:p14="http://schemas.microsoft.com/office/powerpoint/2010/main" val="15306082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Short Title and Content - Chart Color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14787" y="274638"/>
            <a:ext cx="8372014"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14787" y="942976"/>
            <a:ext cx="8372014" cy="5000624"/>
          </a:xfrm>
          <a:prstGeom prst="rect">
            <a:avLst/>
          </a:prstGeom>
          <a:noFill/>
          <a:ln w="9525">
            <a:noFill/>
            <a:miter lim="800000"/>
            <a:headEnd/>
            <a:tailEnd/>
          </a:ln>
        </p:spPr>
        <p:txBody>
          <a:bodyPr numCol="1"/>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Footer Placeholder 4"/>
          <p:cNvSpPr>
            <a:spLocks noGrp="1"/>
          </p:cNvSpPr>
          <p:nvPr>
            <p:ph type="ftr" sz="quarter" idx="10"/>
          </p:nvPr>
        </p:nvSpPr>
        <p:spPr>
          <a:xfrm>
            <a:off x="309987" y="6470428"/>
            <a:ext cx="2900362" cy="217493"/>
          </a:xfrm>
          <a:prstGeom prst="rect">
            <a:avLst/>
          </a:prstGeom>
        </p:spPr>
        <p:txBody>
          <a:bodyPr/>
          <a:lstStyle>
            <a:lvl1pPr>
              <a:defRPr/>
            </a:lvl1pPr>
          </a:lstStyle>
          <a:p>
            <a:pPr>
              <a:defRPr/>
            </a:pPr>
            <a:r>
              <a:rPr lang="en-US"/>
              <a:t>File Name</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Tree>
    <p:extLst>
      <p:ext uri="{BB962C8B-B14F-4D97-AF65-F5344CB8AC3E}">
        <p14:creationId xmlns:p14="http://schemas.microsoft.com/office/powerpoint/2010/main" val="2998184968"/>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itle and Content - Chart Color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14786" y="274637"/>
            <a:ext cx="8372014"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a:t>Click to edit Master title style</a:t>
            </a:r>
            <a:endParaRPr lang="en-US" dirty="0"/>
          </a:p>
        </p:txBody>
      </p:sp>
      <p:sp>
        <p:nvSpPr>
          <p:cNvPr id="21" name="Text Placeholder 2"/>
          <p:cNvSpPr>
            <a:spLocks noGrp="1"/>
          </p:cNvSpPr>
          <p:nvPr>
            <p:ph idx="1"/>
          </p:nvPr>
        </p:nvSpPr>
        <p:spPr bwMode="auto">
          <a:xfrm>
            <a:off x="314786" y="1225550"/>
            <a:ext cx="8372014" cy="4718049"/>
          </a:xfrm>
          <a:prstGeom prst="rect">
            <a:avLst/>
          </a:prstGeom>
          <a:noFill/>
          <a:ln w="9525">
            <a:noFill/>
            <a:miter lim="800000"/>
            <a:headEnd/>
            <a:tailEnd/>
          </a:ln>
        </p:spPr>
        <p:txBody>
          <a:bodyPr/>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Footer Placeholder 4"/>
          <p:cNvSpPr>
            <a:spLocks noGrp="1"/>
          </p:cNvSpPr>
          <p:nvPr>
            <p:ph type="ftr" sz="quarter" idx="10"/>
          </p:nvPr>
        </p:nvSpPr>
        <p:spPr>
          <a:xfrm>
            <a:off x="314786" y="6451728"/>
            <a:ext cx="2900362" cy="217493"/>
          </a:xfrm>
          <a:prstGeom prst="rect">
            <a:avLst/>
          </a:prstGeom>
        </p:spPr>
        <p:txBody>
          <a:bodyPr/>
          <a:lstStyle>
            <a:lvl1pPr>
              <a:defRPr/>
            </a:lvl1pPr>
          </a:lstStyle>
          <a:p>
            <a:pPr>
              <a:defRPr/>
            </a:pPr>
            <a:r>
              <a:rPr lang="en-US" dirty="0"/>
              <a:t>File Name</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4180128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2"/>
          </p:nvPr>
        </p:nvSpPr>
        <p:spPr>
          <a:xfrm>
            <a:off x="3048000" y="6492877"/>
            <a:ext cx="2133600" cy="365125"/>
          </a:xfrm>
          <a:prstGeom prst="rect">
            <a:avLst/>
          </a:prstGeom>
        </p:spPr>
        <p:txBody>
          <a:bodyPr/>
          <a:lstStyle/>
          <a:p>
            <a:pPr algn="ctr"/>
            <a:fld id="{AEF3054D-31B3-4E2B-A2BA-71A8A1038A7C}" type="slidenum">
              <a:rPr lang="en-US" smtClean="0"/>
              <a:pPr algn="ctr"/>
              <a:t>‹#›</a:t>
            </a:fld>
            <a:endParaRPr lang="en-US" dirty="0"/>
          </a:p>
        </p:txBody>
      </p:sp>
    </p:spTree>
    <p:extLst>
      <p:ext uri="{BB962C8B-B14F-4D97-AF65-F5344CB8AC3E}">
        <p14:creationId xmlns:p14="http://schemas.microsoft.com/office/powerpoint/2010/main" val="1228525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 Type="http://schemas.openxmlformats.org/officeDocument/2006/relationships/slideLayout" Target="../slideLayouts/slideLayout7.xml"/><Relationship Id="rId21" Type="http://schemas.openxmlformats.org/officeDocument/2006/relationships/slideLayout" Target="../slideLayouts/slideLayout25.xml"/><Relationship Id="rId34" Type="http://schemas.openxmlformats.org/officeDocument/2006/relationships/image" Target="../media/image6.jpeg"/><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image" Target="../media/image5.png"/><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slideLayout" Target="../slideLayouts/slideLayout33.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image" Target="../media/image2.png"/><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31" Type="http://schemas.openxmlformats.org/officeDocument/2006/relationships/image" Target="../media/image1.png"/><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theme" Target="../theme/theme2.xml"/><Relationship Id="rId8"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A3A3A3">
            <a:alpha val="50000"/>
          </a:srgbClr>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12700" y="17787"/>
            <a:ext cx="9144000" cy="6858000"/>
          </a:xfrm>
          <a:prstGeom prst="rect">
            <a:avLst/>
          </a:prstGeom>
          <a:noFill/>
        </p:spPr>
      </p:pic>
      <p:pic>
        <p:nvPicPr>
          <p:cNvPr id="1033" name="Picture 6"/>
          <p:cNvPicPr>
            <a:picLocks noChangeAspect="1"/>
          </p:cNvPicPr>
          <p:nvPr/>
        </p:nvPicPr>
        <p:blipFill>
          <a:blip r:embed="rId7"/>
          <a:srcRect/>
          <a:stretch>
            <a:fillRect/>
          </a:stretch>
        </p:blipFill>
        <p:spPr bwMode="auto">
          <a:xfrm>
            <a:off x="4559300" y="3416312"/>
            <a:ext cx="19050" cy="3175"/>
          </a:xfrm>
          <a:prstGeom prst="rect">
            <a:avLst/>
          </a:prstGeom>
          <a:noFill/>
          <a:ln w="9525">
            <a:noFill/>
            <a:miter lim="800000"/>
            <a:headEnd/>
            <a:tailEnd/>
          </a:ln>
        </p:spPr>
      </p:pic>
      <p:pic>
        <p:nvPicPr>
          <p:cNvPr id="11" name="Picture 10"/>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62168" y="5700973"/>
            <a:ext cx="608676" cy="849818"/>
          </a:xfrm>
          <a:prstGeom prst="rect">
            <a:avLst/>
          </a:prstGeom>
        </p:spPr>
      </p:pic>
      <p:sp>
        <p:nvSpPr>
          <p:cNvPr id="2" name="Title Placeholder 1"/>
          <p:cNvSpPr>
            <a:spLocks noGrp="1"/>
          </p:cNvSpPr>
          <p:nvPr>
            <p:ph type="title"/>
          </p:nvPr>
        </p:nvSpPr>
        <p:spPr>
          <a:xfrm>
            <a:off x="226700" y="365129"/>
            <a:ext cx="8288653"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Slide Number Placeholder 3"/>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632E0E6-E87E-4D05-8656-B8F61A2A1598}" type="slidenum">
              <a:rPr lang="en-US" smtClean="0"/>
              <a:t>‹#›</a:t>
            </a:fld>
            <a:endParaRPr lang="en-US" dirty="0"/>
          </a:p>
        </p:txBody>
      </p:sp>
      <p:pic>
        <p:nvPicPr>
          <p:cNvPr id="12" name="Picture 1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165364" y="5678310"/>
            <a:ext cx="1013391" cy="979650"/>
          </a:xfrm>
          <a:prstGeom prst="rect">
            <a:avLst/>
          </a:prstGeom>
        </p:spPr>
      </p:pic>
    </p:spTree>
    <p:extLst>
      <p:ext uri="{BB962C8B-B14F-4D97-AF65-F5344CB8AC3E}">
        <p14:creationId xmlns:p14="http://schemas.microsoft.com/office/powerpoint/2010/main" val="1005948834"/>
      </p:ext>
    </p:extLst>
  </p:cSld>
  <p:clrMap bg1="lt1" tx1="dk1" bg2="lt2" tx2="dk2" accent1="accent1" accent2="accent2" accent3="accent3" accent4="accent4" accent5="accent5" accent6="accent6" hlink="hlink" folHlink="folHlink"/>
  <p:sldLayoutIdLst>
    <p:sldLayoutId id="2147484414" r:id="rId1"/>
    <p:sldLayoutId id="2147484415" r:id="rId2"/>
    <p:sldLayoutId id="2147484417" r:id="rId3"/>
    <p:sldLayoutId id="2147484416" r:id="rId4"/>
  </p:sldLayoutIdLst>
  <p:hf hdr="0"/>
  <p:txStyles>
    <p:titleStyle>
      <a:lvl1pPr algn="l" rtl="0" eaLnBrk="1" fontAlgn="base" hangingPunct="1">
        <a:spcBef>
          <a:spcPct val="0"/>
        </a:spcBef>
        <a:spcAft>
          <a:spcPct val="0"/>
        </a:spcAft>
        <a:defRPr sz="1800" b="1" kern="1200" cap="all" baseline="0">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68" algn="l" rtl="0" eaLnBrk="1" fontAlgn="base" hangingPunct="1">
        <a:spcBef>
          <a:spcPct val="0"/>
        </a:spcBef>
        <a:spcAft>
          <a:spcPct val="0"/>
        </a:spcAft>
        <a:defRPr sz="2475">
          <a:solidFill>
            <a:schemeClr val="tx1"/>
          </a:solidFill>
          <a:latin typeface="Arial" charset="0"/>
          <a:cs typeface="Arial" charset="0"/>
        </a:defRPr>
      </a:lvl6pPr>
      <a:lvl7pPr marL="514337" algn="l" rtl="0" eaLnBrk="1" fontAlgn="base" hangingPunct="1">
        <a:spcBef>
          <a:spcPct val="0"/>
        </a:spcBef>
        <a:spcAft>
          <a:spcPct val="0"/>
        </a:spcAft>
        <a:defRPr sz="2475">
          <a:solidFill>
            <a:schemeClr val="tx1"/>
          </a:solidFill>
          <a:latin typeface="Arial" charset="0"/>
          <a:cs typeface="Arial" charset="0"/>
        </a:defRPr>
      </a:lvl7pPr>
      <a:lvl8pPr marL="771506" algn="l" rtl="0" eaLnBrk="1" fontAlgn="base" hangingPunct="1">
        <a:spcBef>
          <a:spcPct val="0"/>
        </a:spcBef>
        <a:spcAft>
          <a:spcPct val="0"/>
        </a:spcAft>
        <a:defRPr sz="2475">
          <a:solidFill>
            <a:schemeClr val="tx1"/>
          </a:solidFill>
          <a:latin typeface="Arial" charset="0"/>
          <a:cs typeface="Arial" charset="0"/>
        </a:defRPr>
      </a:lvl8pPr>
      <a:lvl9pPr marL="1028675" algn="l" rtl="0" eaLnBrk="1" fontAlgn="base" hangingPunct="1">
        <a:spcBef>
          <a:spcPct val="0"/>
        </a:spcBef>
        <a:spcAft>
          <a:spcPct val="0"/>
        </a:spcAft>
        <a:defRPr sz="2475">
          <a:solidFill>
            <a:schemeClr val="tx1"/>
          </a:solidFill>
          <a:latin typeface="Arial" charset="0"/>
          <a:cs typeface="Arial" charset="0"/>
        </a:defRPr>
      </a:lvl9pPr>
    </p:titleStyle>
    <p:bodyStyle>
      <a:lvl1pPr marL="192876" indent="-192876" algn="l" rtl="0" eaLnBrk="1" fontAlgn="base" hangingPunct="1">
        <a:spcBef>
          <a:spcPts val="169"/>
        </a:spcBef>
        <a:spcAft>
          <a:spcPct val="0"/>
        </a:spcAft>
        <a:buFont typeface="Arial" pitchFamily="34" charset="0"/>
        <a:defRPr sz="1575" kern="1200">
          <a:solidFill>
            <a:schemeClr val="tx1">
              <a:lumMod val="75000"/>
              <a:lumOff val="25000"/>
            </a:schemeClr>
          </a:solidFill>
          <a:latin typeface="Arial" pitchFamily="34" charset="0"/>
          <a:ea typeface="ＭＳ Ｐゴシック" charset="0"/>
          <a:cs typeface="Arial" pitchFamily="34" charset="0"/>
        </a:defRPr>
      </a:lvl1pPr>
      <a:lvl2pPr marL="289315" indent="-160731" algn="l" rtl="0" eaLnBrk="1" fontAlgn="base" hangingPunct="1">
        <a:spcBef>
          <a:spcPts val="169"/>
        </a:spcBef>
        <a:spcAft>
          <a:spcPct val="0"/>
        </a:spcAft>
        <a:buFont typeface="Arial" pitchFamily="34" charset="0"/>
        <a:buChar char="–"/>
        <a:defRPr sz="1350" kern="1200">
          <a:solidFill>
            <a:schemeClr val="tx1">
              <a:lumMod val="75000"/>
              <a:lumOff val="25000"/>
            </a:schemeClr>
          </a:solidFill>
          <a:latin typeface="Arial" pitchFamily="34" charset="0"/>
          <a:ea typeface="Arial" charset="0"/>
          <a:cs typeface="Arial" pitchFamily="34" charset="0"/>
        </a:defRPr>
      </a:lvl2pPr>
      <a:lvl3pPr marL="514337" indent="-128585" algn="l" rtl="0" eaLnBrk="1" fontAlgn="base" hangingPunct="1">
        <a:spcBef>
          <a:spcPts val="169"/>
        </a:spcBef>
        <a:spcAft>
          <a:spcPct val="0"/>
        </a:spcAft>
        <a:buFont typeface="Arial" pitchFamily="34" charset="0"/>
        <a:buChar char="•"/>
        <a:defRPr sz="1125" kern="1200">
          <a:solidFill>
            <a:schemeClr val="tx1">
              <a:lumMod val="75000"/>
              <a:lumOff val="25000"/>
            </a:schemeClr>
          </a:solidFill>
          <a:latin typeface="Arial" pitchFamily="34" charset="0"/>
          <a:ea typeface="Arial" charset="0"/>
          <a:cs typeface="Arial" pitchFamily="34" charset="0"/>
        </a:defRPr>
      </a:lvl3pPr>
      <a:lvl4pPr marL="771506" indent="-128585" algn="l" rtl="0" eaLnBrk="1" fontAlgn="base" hangingPunct="1">
        <a:spcBef>
          <a:spcPts val="169"/>
        </a:spcBef>
        <a:spcAft>
          <a:spcPct val="0"/>
        </a:spcAft>
        <a:buFont typeface="Arial" pitchFamily="34" charset="0"/>
        <a:buChar char="–"/>
        <a:defRPr sz="1125" kern="1200">
          <a:solidFill>
            <a:schemeClr val="tx1">
              <a:lumMod val="75000"/>
              <a:lumOff val="25000"/>
            </a:schemeClr>
          </a:solidFill>
          <a:latin typeface="Arial" pitchFamily="34" charset="0"/>
          <a:ea typeface="Arial" charset="0"/>
          <a:cs typeface="Arial" pitchFamily="34" charset="0"/>
        </a:defRPr>
      </a:lvl4pPr>
      <a:lvl5pPr marL="1028675" indent="-128585" algn="l" rtl="0" eaLnBrk="1" fontAlgn="base" hangingPunct="1">
        <a:spcBef>
          <a:spcPts val="169"/>
        </a:spcBef>
        <a:spcAft>
          <a:spcPct val="0"/>
        </a:spcAft>
        <a:buFont typeface="Arial" pitchFamily="34" charset="0"/>
        <a:buChar char="»"/>
        <a:defRPr sz="1125" kern="1200">
          <a:solidFill>
            <a:schemeClr val="tx1">
              <a:lumMod val="75000"/>
              <a:lumOff val="25000"/>
            </a:schemeClr>
          </a:solidFill>
          <a:latin typeface="Arial" pitchFamily="34" charset="0"/>
          <a:ea typeface="Arial" charset="0"/>
          <a:cs typeface="Arial" pitchFamily="34" charset="0"/>
        </a:defRPr>
      </a:lvl5pPr>
      <a:lvl6pPr marL="1414428"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596"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765"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34"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2"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8"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userDrawn="1">
          <p15:clr>
            <a:srgbClr val="5ACBF0"/>
          </p15:clr>
        </p15:guide>
        <p15:guide id="2" pos="5472"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A3A3A3">
            <a:alpha val="50000"/>
          </a:srgbClr>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1"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12700" y="17787"/>
            <a:ext cx="9144000" cy="6858000"/>
          </a:xfrm>
          <a:prstGeom prst="rect">
            <a:avLst/>
          </a:prstGeom>
          <a:noFill/>
        </p:spPr>
      </p:pic>
      <p:sp>
        <p:nvSpPr>
          <p:cNvPr id="6" name="Slide Number Placeholder 5"/>
          <p:cNvSpPr>
            <a:spLocks noGrp="1"/>
          </p:cNvSpPr>
          <p:nvPr>
            <p:ph type="sldNum" sz="quarter" idx="4"/>
          </p:nvPr>
        </p:nvSpPr>
        <p:spPr>
          <a:xfrm>
            <a:off x="8305808" y="6332232"/>
            <a:ext cx="727075" cy="365125"/>
          </a:xfrm>
          <a:prstGeom prst="rect">
            <a:avLst/>
          </a:prstGeom>
        </p:spPr>
        <p:txBody>
          <a:bodyPr vert="horz" wrap="square" lIns="91440" tIns="45720" rIns="91440" bIns="45720" numCol="1" anchor="ctr" anchorCtr="0" compatLnSpc="1">
            <a:prstTxWarp prst="textNoShape">
              <a:avLst/>
            </a:prstTxWarp>
          </a:bodyPr>
          <a:lstStyle>
            <a:lvl1pPr algn="r">
              <a:defRPr sz="563">
                <a:solidFill>
                  <a:schemeClr val="tx1"/>
                </a:solidFill>
                <a:cs typeface="Arial" pitchFamily="34" charset="0"/>
              </a:defRPr>
            </a:lvl1pPr>
          </a:lstStyle>
          <a:p>
            <a:fld id="{139BD942-CC14-44A4-87FB-46239297AFE5}" type="slidenum">
              <a:rPr lang="en-US" smtClean="0">
                <a:latin typeface="Arial"/>
              </a:rPr>
              <a:pPr/>
              <a:t>‹#›</a:t>
            </a:fld>
            <a:endParaRPr lang="en-US" dirty="0">
              <a:latin typeface="Arial"/>
            </a:endParaRPr>
          </a:p>
        </p:txBody>
      </p:sp>
      <p:pic>
        <p:nvPicPr>
          <p:cNvPr id="1033" name="Picture 6"/>
          <p:cNvPicPr>
            <a:picLocks noChangeAspect="1"/>
          </p:cNvPicPr>
          <p:nvPr/>
        </p:nvPicPr>
        <p:blipFill>
          <a:blip r:embed="rId32"/>
          <a:srcRect/>
          <a:stretch>
            <a:fillRect/>
          </a:stretch>
        </p:blipFill>
        <p:spPr bwMode="auto">
          <a:xfrm>
            <a:off x="4559300" y="3416312"/>
            <a:ext cx="19050" cy="3175"/>
          </a:xfrm>
          <a:prstGeom prst="rect">
            <a:avLst/>
          </a:prstGeom>
          <a:noFill/>
          <a:ln w="9525">
            <a:noFill/>
            <a:miter lim="800000"/>
            <a:headEnd/>
            <a:tailEnd/>
          </a:ln>
        </p:spPr>
      </p:pic>
      <p:sp>
        <p:nvSpPr>
          <p:cNvPr id="3" name="Rounded Rectangle 2"/>
          <p:cNvSpPr/>
          <p:nvPr userDrawn="1"/>
        </p:nvSpPr>
        <p:spPr>
          <a:xfrm>
            <a:off x="125732" y="201544"/>
            <a:ext cx="8884291" cy="6495808"/>
          </a:xfrm>
          <a:prstGeom prst="roundRect">
            <a:avLst/>
          </a:prstGeom>
          <a:solidFill>
            <a:schemeClr val="tx2">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3" name="Title Placeholder 1"/>
          <p:cNvSpPr>
            <a:spLocks noGrp="1"/>
          </p:cNvSpPr>
          <p:nvPr>
            <p:ph type="title"/>
          </p:nvPr>
        </p:nvSpPr>
        <p:spPr>
          <a:xfrm>
            <a:off x="977026" y="227965"/>
            <a:ext cx="6921104" cy="1325563"/>
          </a:xfrm>
          <a:prstGeom prst="rect">
            <a:avLst/>
          </a:prstGeom>
        </p:spPr>
        <p:txBody>
          <a:bodyPr vert="horz" lIns="91440" tIns="45720" rIns="91440" bIns="45720" rtlCol="0" anchor="ctr">
            <a:normAutofit/>
          </a:bodyPr>
          <a:lstStyle/>
          <a:p>
            <a:r>
              <a:rPr lang="en-US" dirty="0"/>
              <a:t>Click to edit Master title style</a:t>
            </a:r>
          </a:p>
        </p:txBody>
      </p:sp>
      <p:sp>
        <p:nvSpPr>
          <p:cNvPr id="14"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7830396" y="406400"/>
            <a:ext cx="1005217" cy="966830"/>
          </a:xfrm>
          <a:prstGeom prst="rect">
            <a:avLst/>
          </a:prstGeom>
        </p:spPr>
      </p:pic>
      <p:pic>
        <p:nvPicPr>
          <p:cNvPr id="9" name="Picture 8"/>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674771" y="505326"/>
            <a:ext cx="576977" cy="766344"/>
          </a:xfrm>
          <a:prstGeom prst="rect">
            <a:avLst/>
          </a:prstGeom>
        </p:spPr>
      </p:pic>
    </p:spTree>
    <p:extLst>
      <p:ext uri="{BB962C8B-B14F-4D97-AF65-F5344CB8AC3E}">
        <p14:creationId xmlns:p14="http://schemas.microsoft.com/office/powerpoint/2010/main" val="588971145"/>
      </p:ext>
    </p:extLst>
  </p:cSld>
  <p:clrMap bg1="lt1" tx1="dk1" bg2="lt2" tx2="dk2" accent1="accent1" accent2="accent2" accent3="accent3" accent4="accent4" accent5="accent5" accent6="accent6" hlink="hlink" folHlink="folHlink"/>
  <p:sldLayoutIdLst>
    <p:sldLayoutId id="2147484389" r:id="rId1"/>
    <p:sldLayoutId id="2147484390" r:id="rId2"/>
    <p:sldLayoutId id="2147484391" r:id="rId3"/>
    <p:sldLayoutId id="2147484392" r:id="rId4"/>
    <p:sldLayoutId id="2147484393" r:id="rId5"/>
    <p:sldLayoutId id="2147484394" r:id="rId6"/>
    <p:sldLayoutId id="2147484395" r:id="rId7"/>
    <p:sldLayoutId id="2147484396" r:id="rId8"/>
    <p:sldLayoutId id="2147484397" r:id="rId9"/>
    <p:sldLayoutId id="2147484398" r:id="rId10"/>
    <p:sldLayoutId id="2147484399" r:id="rId11"/>
    <p:sldLayoutId id="2147484400" r:id="rId12"/>
    <p:sldLayoutId id="2147484401" r:id="rId13"/>
    <p:sldLayoutId id="2147484402" r:id="rId14"/>
    <p:sldLayoutId id="2147484403" r:id="rId15"/>
    <p:sldLayoutId id="2147484404" r:id="rId16"/>
    <p:sldLayoutId id="2147484405" r:id="rId17"/>
    <p:sldLayoutId id="2147484406" r:id="rId18"/>
    <p:sldLayoutId id="2147484407" r:id="rId19"/>
    <p:sldLayoutId id="2147484408" r:id="rId20"/>
    <p:sldLayoutId id="2147484409" r:id="rId21"/>
    <p:sldLayoutId id="2147484410" r:id="rId22"/>
    <p:sldLayoutId id="2147484411" r:id="rId23"/>
    <p:sldLayoutId id="2147484424" r:id="rId24"/>
    <p:sldLayoutId id="2147484426" r:id="rId25"/>
    <p:sldLayoutId id="2147484427" r:id="rId26"/>
    <p:sldLayoutId id="2147484429" r:id="rId27"/>
    <p:sldLayoutId id="2147484430" r:id="rId28"/>
    <p:sldLayoutId id="2147484433" r:id="rId29"/>
  </p:sldLayoutIdLst>
  <p:hf hdr="0"/>
  <p:txStyles>
    <p:titleStyle>
      <a:lvl1pPr algn="ctr" rtl="0" eaLnBrk="1" fontAlgn="base" hangingPunct="1">
        <a:spcBef>
          <a:spcPct val="0"/>
        </a:spcBef>
        <a:spcAft>
          <a:spcPct val="0"/>
        </a:spcAft>
        <a:defRPr sz="135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68" algn="l" rtl="0" eaLnBrk="1" fontAlgn="base" hangingPunct="1">
        <a:spcBef>
          <a:spcPct val="0"/>
        </a:spcBef>
        <a:spcAft>
          <a:spcPct val="0"/>
        </a:spcAft>
        <a:defRPr sz="2475">
          <a:solidFill>
            <a:schemeClr val="tx1"/>
          </a:solidFill>
          <a:latin typeface="Arial" charset="0"/>
          <a:cs typeface="Arial" charset="0"/>
        </a:defRPr>
      </a:lvl6pPr>
      <a:lvl7pPr marL="514337" algn="l" rtl="0" eaLnBrk="1" fontAlgn="base" hangingPunct="1">
        <a:spcBef>
          <a:spcPct val="0"/>
        </a:spcBef>
        <a:spcAft>
          <a:spcPct val="0"/>
        </a:spcAft>
        <a:defRPr sz="2475">
          <a:solidFill>
            <a:schemeClr val="tx1"/>
          </a:solidFill>
          <a:latin typeface="Arial" charset="0"/>
          <a:cs typeface="Arial" charset="0"/>
        </a:defRPr>
      </a:lvl7pPr>
      <a:lvl8pPr marL="771506" algn="l" rtl="0" eaLnBrk="1" fontAlgn="base" hangingPunct="1">
        <a:spcBef>
          <a:spcPct val="0"/>
        </a:spcBef>
        <a:spcAft>
          <a:spcPct val="0"/>
        </a:spcAft>
        <a:defRPr sz="2475">
          <a:solidFill>
            <a:schemeClr val="tx1"/>
          </a:solidFill>
          <a:latin typeface="Arial" charset="0"/>
          <a:cs typeface="Arial" charset="0"/>
        </a:defRPr>
      </a:lvl8pPr>
      <a:lvl9pPr marL="1028675" algn="l" rtl="0" eaLnBrk="1" fontAlgn="base" hangingPunct="1">
        <a:spcBef>
          <a:spcPct val="0"/>
        </a:spcBef>
        <a:spcAft>
          <a:spcPct val="0"/>
        </a:spcAft>
        <a:defRPr sz="2475">
          <a:solidFill>
            <a:schemeClr val="tx1"/>
          </a:solidFill>
          <a:latin typeface="Arial" charset="0"/>
          <a:cs typeface="Arial" charset="0"/>
        </a:defRPr>
      </a:lvl9pPr>
    </p:titleStyle>
    <p:bodyStyle>
      <a:lvl1pPr marL="192876" indent="-192876" algn="l" rtl="0" eaLnBrk="1" fontAlgn="base" hangingPunct="1">
        <a:spcBef>
          <a:spcPts val="169"/>
        </a:spcBef>
        <a:spcAft>
          <a:spcPct val="0"/>
        </a:spcAft>
        <a:buFont typeface="Arial" pitchFamily="34" charset="0"/>
        <a:defRPr sz="1350" kern="1200">
          <a:solidFill>
            <a:schemeClr val="tx1">
              <a:lumMod val="75000"/>
              <a:lumOff val="25000"/>
            </a:schemeClr>
          </a:solidFill>
          <a:latin typeface="Arial" pitchFamily="34" charset="0"/>
          <a:ea typeface="ＭＳ Ｐゴシック" charset="0"/>
          <a:cs typeface="Arial" pitchFamily="34" charset="0"/>
        </a:defRPr>
      </a:lvl1pPr>
      <a:lvl2pPr marL="289315" indent="-160731" algn="l" rtl="0" eaLnBrk="1" fontAlgn="base" hangingPunct="1">
        <a:spcBef>
          <a:spcPts val="169"/>
        </a:spcBef>
        <a:spcAft>
          <a:spcPct val="0"/>
        </a:spcAft>
        <a:buFont typeface="Arial" pitchFamily="34" charset="0"/>
        <a:buChar char="–"/>
        <a:defRPr sz="1350" kern="1200">
          <a:solidFill>
            <a:schemeClr val="tx1">
              <a:lumMod val="75000"/>
              <a:lumOff val="25000"/>
            </a:schemeClr>
          </a:solidFill>
          <a:latin typeface="Arial" pitchFamily="34" charset="0"/>
          <a:ea typeface="Arial" charset="0"/>
          <a:cs typeface="Arial" pitchFamily="34" charset="0"/>
        </a:defRPr>
      </a:lvl2pPr>
      <a:lvl3pPr marL="514337" indent="-128585" algn="l" rtl="0" eaLnBrk="1" fontAlgn="base" hangingPunct="1">
        <a:spcBef>
          <a:spcPts val="169"/>
        </a:spcBef>
        <a:spcAft>
          <a:spcPct val="0"/>
        </a:spcAft>
        <a:buFont typeface="Arial" pitchFamily="34" charset="0"/>
        <a:buChar char="•"/>
        <a:defRPr sz="1125" kern="1200">
          <a:solidFill>
            <a:schemeClr val="tx1">
              <a:lumMod val="75000"/>
              <a:lumOff val="25000"/>
            </a:schemeClr>
          </a:solidFill>
          <a:latin typeface="Arial" pitchFamily="34" charset="0"/>
          <a:ea typeface="Arial" charset="0"/>
          <a:cs typeface="Arial" pitchFamily="34" charset="0"/>
        </a:defRPr>
      </a:lvl3pPr>
      <a:lvl4pPr marL="771506" indent="-128585" algn="l" rtl="0" eaLnBrk="1" fontAlgn="base" hangingPunct="1">
        <a:spcBef>
          <a:spcPts val="169"/>
        </a:spcBef>
        <a:spcAft>
          <a:spcPct val="0"/>
        </a:spcAft>
        <a:buFont typeface="Arial" pitchFamily="34" charset="0"/>
        <a:buChar char="–"/>
        <a:defRPr sz="1125" kern="1200">
          <a:solidFill>
            <a:schemeClr val="tx1">
              <a:lumMod val="75000"/>
              <a:lumOff val="25000"/>
            </a:schemeClr>
          </a:solidFill>
          <a:latin typeface="Arial" pitchFamily="34" charset="0"/>
          <a:ea typeface="Arial" charset="0"/>
          <a:cs typeface="Arial" pitchFamily="34" charset="0"/>
        </a:defRPr>
      </a:lvl4pPr>
      <a:lvl5pPr marL="1028675" indent="-128585" algn="l" rtl="0" eaLnBrk="1" fontAlgn="base" hangingPunct="1">
        <a:spcBef>
          <a:spcPts val="169"/>
        </a:spcBef>
        <a:spcAft>
          <a:spcPct val="0"/>
        </a:spcAft>
        <a:buFont typeface="Arial" pitchFamily="34" charset="0"/>
        <a:buChar char="»"/>
        <a:defRPr sz="1125" kern="1200">
          <a:solidFill>
            <a:schemeClr val="tx1">
              <a:lumMod val="75000"/>
              <a:lumOff val="25000"/>
            </a:schemeClr>
          </a:solidFill>
          <a:latin typeface="Arial" pitchFamily="34" charset="0"/>
          <a:ea typeface="Arial" charset="0"/>
          <a:cs typeface="Arial" pitchFamily="34" charset="0"/>
        </a:defRPr>
      </a:lvl5pPr>
      <a:lvl6pPr marL="1414428"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596"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765"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34"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2"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8"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userDrawn="1">
          <p15:clr>
            <a:srgbClr val="5ACBF0"/>
          </p15:clr>
        </p15:guide>
        <p15:guide id="2" pos="5472"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9.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0.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1.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image" Target="../media/image19.jpeg"/><Relationship Id="rId5" Type="http://schemas.openxmlformats.org/officeDocument/2006/relationships/image" Target="../media/image18.pn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30.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notesSlide" Target="../notesSlides/notesSlide6.xml"/><Relationship Id="rId7" Type="http://schemas.openxmlformats.org/officeDocument/2006/relationships/image" Target="../media/image30.jpeg"/><Relationship Id="rId2" Type="http://schemas.openxmlformats.org/officeDocument/2006/relationships/slideLayout" Target="../slideLayouts/slideLayout30.xml"/><Relationship Id="rId1" Type="http://schemas.openxmlformats.org/officeDocument/2006/relationships/vmlDrawing" Target="../drawings/vmlDrawing1.vml"/><Relationship Id="rId6" Type="http://schemas.openxmlformats.org/officeDocument/2006/relationships/image" Target="../media/image28.png"/><Relationship Id="rId5" Type="http://schemas.openxmlformats.org/officeDocument/2006/relationships/oleObject" Target="../embeddings/oleObject1.bin"/><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hyperlink" Target="https://beta.sam.gov/" TargetMode="External"/><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hyperlink" Target="mailto:Francis.Cashman@usace.army.mil" TargetMode="External"/><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hyperlink" Target="https://www.nan.usace.army.mil/Business-With-Us/Small-Business-Office/" TargetMode="External"/><Relationship Id="rId5" Type="http://schemas.openxmlformats.org/officeDocument/2006/relationships/hyperlink" Target="https://www.nan.usace.army.mil/Business-With-Us/Small-Business-Office" TargetMode="Externa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20.xml"/><Relationship Id="rId4" Type="http://schemas.openxmlformats.org/officeDocument/2006/relationships/image" Target="../media/image38.jpg"/></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0.xml"/><Relationship Id="rId4" Type="http://schemas.openxmlformats.org/officeDocument/2006/relationships/image" Target="../media/image41.jpg"/></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5.xml"/><Relationship Id="rId4" Type="http://schemas.openxmlformats.org/officeDocument/2006/relationships/image" Target="../media/image45.jpeg"/></Relationships>
</file>

<file path=ppt/slides/_rels/slide3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1.xml"/><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eg"/><Relationship Id="rId1" Type="http://schemas.openxmlformats.org/officeDocument/2006/relationships/slideLayout" Target="../slideLayouts/slideLayout21.xml"/><Relationship Id="rId4" Type="http://schemas.openxmlformats.org/officeDocument/2006/relationships/image" Target="../media/image55.jpg"/></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g"/><Relationship Id="rId1" Type="http://schemas.openxmlformats.org/officeDocument/2006/relationships/slideLayout" Target="../slideLayouts/slideLayout30.xml"/><Relationship Id="rId4" Type="http://schemas.openxmlformats.org/officeDocument/2006/relationships/image" Target="../media/image58.jpeg"/></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0.xml"/><Relationship Id="rId4" Type="http://schemas.openxmlformats.org/officeDocument/2006/relationships/image" Target="../media/image6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7"/>
          <p:cNvSpPr>
            <a:spLocks noGrp="1"/>
          </p:cNvSpPr>
          <p:nvPr>
            <p:ph type="body" sz="quarter" idx="13"/>
          </p:nvPr>
        </p:nvSpPr>
        <p:spPr>
          <a:xfrm>
            <a:off x="193168" y="2147999"/>
            <a:ext cx="5293232" cy="1461579"/>
          </a:xfrm>
        </p:spPr>
        <p:txBody>
          <a:bodyPr/>
          <a:lstStyle/>
          <a:p>
            <a:r>
              <a:rPr lang="en-US" sz="2000" b="1" dirty="0"/>
              <a:t>NYC Post of the Society of American Military Engineers (SAME)</a:t>
            </a:r>
          </a:p>
          <a:p>
            <a:endParaRPr lang="en-US" sz="2000" b="1" dirty="0"/>
          </a:p>
          <a:p>
            <a:endParaRPr lang="en-US" sz="2000" b="1" dirty="0"/>
          </a:p>
          <a:p>
            <a:r>
              <a:rPr lang="en-US" sz="2000" dirty="0">
                <a:latin typeface="Arial Narrow" panose="020B0606020202030204" pitchFamily="34" charset="0"/>
              </a:rPr>
              <a:t>October 28, 2020</a:t>
            </a:r>
          </a:p>
          <a:p>
            <a:endParaRPr lang="en-US" sz="2000" dirty="0">
              <a:latin typeface="Arial Narrow" panose="020B0606020202030204" pitchFamily="34" charset="0"/>
            </a:endParaRPr>
          </a:p>
          <a:p>
            <a:r>
              <a:rPr lang="en-US" sz="2000" b="1" dirty="0"/>
              <a:t>COL Matthew Luzzatto, P.E., P.M.P</a:t>
            </a:r>
          </a:p>
          <a:p>
            <a:r>
              <a:rPr lang="en-US" sz="1800" b="1" dirty="0"/>
              <a:t>Commander &amp; District Engineer</a:t>
            </a:r>
          </a:p>
          <a:p>
            <a:endParaRPr lang="en-US" sz="2000" b="1" dirty="0"/>
          </a:p>
        </p:txBody>
      </p:sp>
      <p:sp>
        <p:nvSpPr>
          <p:cNvPr id="8" name="Title 9"/>
          <p:cNvSpPr>
            <a:spLocks noGrp="1"/>
          </p:cNvSpPr>
          <p:nvPr/>
        </p:nvSpPr>
        <p:spPr>
          <a:xfrm>
            <a:off x="193168" y="708644"/>
            <a:ext cx="4891315" cy="1300166"/>
          </a:xfrm>
          <a:prstGeom prst="rect">
            <a:avLst/>
          </a:prstGeom>
        </p:spPr>
        <p:txBody>
          <a:bodyPr vert="horz" lIns="91440" tIns="45720" rIns="91440" bIns="45720" rtlCol="0" anchor="ctr">
            <a:normAutofit lnSpcReduction="10000"/>
          </a:bodyPr>
          <a:lstStyle>
            <a:lvl1pPr algn="l" rtl="0" eaLnBrk="1" fontAlgn="base" hangingPunct="1">
              <a:spcBef>
                <a:spcPct val="0"/>
              </a:spcBef>
              <a:spcAft>
                <a:spcPct val="0"/>
              </a:spcAft>
              <a:defRPr sz="2400" b="1" kern="1200" cap="all" baseline="0">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5pPr>
            <a:lvl6pPr marL="342891" algn="l" rtl="0" eaLnBrk="1" fontAlgn="base" hangingPunct="1">
              <a:spcBef>
                <a:spcPct val="0"/>
              </a:spcBef>
              <a:spcAft>
                <a:spcPct val="0"/>
              </a:spcAft>
              <a:defRPr sz="3300">
                <a:solidFill>
                  <a:schemeClr val="tx1"/>
                </a:solidFill>
                <a:latin typeface="Arial" charset="0"/>
                <a:cs typeface="Arial" charset="0"/>
              </a:defRPr>
            </a:lvl6pPr>
            <a:lvl7pPr marL="685783" algn="l" rtl="0" eaLnBrk="1" fontAlgn="base" hangingPunct="1">
              <a:spcBef>
                <a:spcPct val="0"/>
              </a:spcBef>
              <a:spcAft>
                <a:spcPct val="0"/>
              </a:spcAft>
              <a:defRPr sz="3300">
                <a:solidFill>
                  <a:schemeClr val="tx1"/>
                </a:solidFill>
                <a:latin typeface="Arial" charset="0"/>
                <a:cs typeface="Arial" charset="0"/>
              </a:defRPr>
            </a:lvl7pPr>
            <a:lvl8pPr marL="1028674" algn="l" rtl="0" eaLnBrk="1" fontAlgn="base" hangingPunct="1">
              <a:spcBef>
                <a:spcPct val="0"/>
              </a:spcBef>
              <a:spcAft>
                <a:spcPct val="0"/>
              </a:spcAft>
              <a:defRPr sz="3300">
                <a:solidFill>
                  <a:schemeClr val="tx1"/>
                </a:solidFill>
                <a:latin typeface="Arial" charset="0"/>
                <a:cs typeface="Arial" charset="0"/>
              </a:defRPr>
            </a:lvl8pPr>
            <a:lvl9pPr marL="1371566" algn="l" rtl="0" eaLnBrk="1" fontAlgn="base" hangingPunct="1">
              <a:spcBef>
                <a:spcPct val="0"/>
              </a:spcBef>
              <a:spcAft>
                <a:spcPct val="0"/>
              </a:spcAft>
              <a:defRPr sz="3300">
                <a:solidFill>
                  <a:schemeClr val="tx1"/>
                </a:solidFill>
                <a:latin typeface="Arial" charset="0"/>
                <a:cs typeface="Arial" charset="0"/>
              </a:defRPr>
            </a:lvl9pPr>
          </a:lstStyle>
          <a:p>
            <a:r>
              <a:rPr lang="en-US" sz="2000" dirty="0"/>
              <a:t>Briefing on the U.S. Army Corps of engineers New York District   programs ENTERING FY21 </a:t>
            </a:r>
            <a:br>
              <a:rPr lang="en-US" sz="2000" dirty="0"/>
            </a:br>
            <a:endParaRPr lang="en-US" sz="2000" dirty="0"/>
          </a:p>
        </p:txBody>
      </p:sp>
      <p:pic>
        <p:nvPicPr>
          <p:cNvPr id="12" name="Picture Placeholder 10">
            <a:extLst>
              <a:ext uri="{FF2B5EF4-FFF2-40B4-BE49-F238E27FC236}">
                <a16:creationId xmlns:a16="http://schemas.microsoft.com/office/drawing/2014/main" id="{1A25E58A-D418-4B6B-935C-922BEEBC9C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4483" y="569454"/>
            <a:ext cx="3972486" cy="6045637"/>
          </a:xfrm>
          <a:prstGeom prst="rect">
            <a:avLst/>
          </a:prstGeom>
          <a:solidFill>
            <a:schemeClr val="tx2"/>
          </a:solidFill>
          <a:ln w="28575">
            <a:solidFill>
              <a:schemeClr val="tx2"/>
            </a:solidFill>
          </a:ln>
        </p:spPr>
      </p:pic>
      <p:sp>
        <p:nvSpPr>
          <p:cNvPr id="6" name="TextBox 5">
            <a:extLst>
              <a:ext uri="{FF2B5EF4-FFF2-40B4-BE49-F238E27FC236}">
                <a16:creationId xmlns:a16="http://schemas.microsoft.com/office/drawing/2014/main" id="{2C7F3861-359D-4922-968F-D9E43F77EBC9}"/>
              </a:ext>
            </a:extLst>
          </p:cNvPr>
          <p:cNvSpPr txBox="1"/>
          <p:nvPr/>
        </p:nvSpPr>
        <p:spPr>
          <a:xfrm>
            <a:off x="2304196" y="6361175"/>
            <a:ext cx="1755322" cy="253916"/>
          </a:xfrm>
          <a:prstGeom prst="rect">
            <a:avLst/>
          </a:prstGeom>
          <a:noFill/>
        </p:spPr>
        <p:txBody>
          <a:bodyPr wrap="square" rtlCol="0">
            <a:spAutoFit/>
          </a:bodyPr>
          <a:lstStyle/>
          <a:p>
            <a:r>
              <a:rPr lang="en-US" sz="1050" b="1" dirty="0"/>
              <a:t>BUILDING STRONG®</a:t>
            </a:r>
            <a:endParaRPr lang="en-US" sz="1050" dirty="0"/>
          </a:p>
        </p:txBody>
      </p:sp>
    </p:spTree>
    <p:extLst>
      <p:ext uri="{BB962C8B-B14F-4D97-AF65-F5344CB8AC3E}">
        <p14:creationId xmlns:p14="http://schemas.microsoft.com/office/powerpoint/2010/main" val="3368472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2057400" y="517287"/>
            <a:ext cx="5029200" cy="461665"/>
          </a:xfrm>
          <a:prstGeom prst="rect">
            <a:avLst/>
          </a:prstGeom>
          <a:noFill/>
          <a:ln w="9525">
            <a:noFill/>
            <a:miter lim="800000"/>
            <a:headEnd/>
            <a:tailEnd/>
          </a:ln>
        </p:spPr>
        <p:txBody>
          <a:bodyPr>
            <a:spAutoFit/>
          </a:bodyPr>
          <a:lstStyle/>
          <a:p>
            <a:pPr algn="ctr"/>
            <a:r>
              <a:rPr lang="en-US" b="1" dirty="0"/>
              <a:t>NEW YORK DISTRICT</a:t>
            </a:r>
          </a:p>
        </p:txBody>
      </p:sp>
      <p:sp>
        <p:nvSpPr>
          <p:cNvPr id="7" name="Slide Number Placeholder 6"/>
          <p:cNvSpPr>
            <a:spLocks noGrp="1"/>
          </p:cNvSpPr>
          <p:nvPr>
            <p:ph type="sldNum" sz="quarter" idx="14"/>
          </p:nvPr>
        </p:nvSpPr>
        <p:spPr/>
        <p:txBody>
          <a:bodyPr/>
          <a:lstStyle/>
          <a:p>
            <a:fld id="{AC4A1B27-7C85-4D15-B7D8-2AE973256F6B}" type="slidenum">
              <a:rPr lang="en-US" smtClean="0"/>
              <a:pPr/>
              <a:t>2</a:t>
            </a:fld>
            <a:endParaRPr lang="en-US" dirty="0"/>
          </a:p>
        </p:txBody>
      </p:sp>
      <p:sp>
        <p:nvSpPr>
          <p:cNvPr id="6" name="TextBox 1"/>
          <p:cNvSpPr txBox="1">
            <a:spLocks noChangeArrowheads="1"/>
          </p:cNvSpPr>
          <p:nvPr/>
        </p:nvSpPr>
        <p:spPr bwMode="auto">
          <a:xfrm>
            <a:off x="1967592" y="3198167"/>
            <a:ext cx="5029200" cy="461665"/>
          </a:xfrm>
          <a:prstGeom prst="rect">
            <a:avLst/>
          </a:prstGeom>
          <a:noFill/>
          <a:ln w="9525">
            <a:noFill/>
            <a:miter lim="800000"/>
            <a:headEnd/>
            <a:tailEnd/>
          </a:ln>
        </p:spPr>
        <p:txBody>
          <a:bodyPr>
            <a:spAutoFit/>
          </a:bodyPr>
          <a:lstStyle/>
          <a:p>
            <a:pPr algn="ctr"/>
            <a:r>
              <a:rPr lang="en-US" b="1" dirty="0"/>
              <a:t>Agenda</a:t>
            </a:r>
          </a:p>
        </p:txBody>
      </p:sp>
      <p:sp>
        <p:nvSpPr>
          <p:cNvPr id="5" name="TextBox 1">
            <a:extLst>
              <a:ext uri="{FF2B5EF4-FFF2-40B4-BE49-F238E27FC236}">
                <a16:creationId xmlns:a16="http://schemas.microsoft.com/office/drawing/2014/main" id="{DDE1E68F-F100-4E9D-89BB-FF9D2911A37D}"/>
              </a:ext>
            </a:extLst>
          </p:cNvPr>
          <p:cNvSpPr txBox="1">
            <a:spLocks noChangeArrowheads="1"/>
          </p:cNvSpPr>
          <p:nvPr/>
        </p:nvSpPr>
        <p:spPr bwMode="auto">
          <a:xfrm>
            <a:off x="2147208" y="3201391"/>
            <a:ext cx="5029200" cy="1938992"/>
          </a:xfrm>
          <a:prstGeom prst="rect">
            <a:avLst/>
          </a:prstGeom>
          <a:noFill/>
          <a:ln w="9525">
            <a:noFill/>
            <a:miter lim="800000"/>
            <a:headEnd/>
            <a:tailEnd/>
          </a:ln>
        </p:spPr>
        <p:txBody>
          <a:bodyPr>
            <a:spAutoFit/>
          </a:bodyPr>
          <a:lstStyle/>
          <a:p>
            <a:r>
              <a:rPr lang="en-US" dirty="0"/>
              <a:t> </a:t>
            </a:r>
          </a:p>
          <a:p>
            <a:pPr marL="342900" lvl="0" indent="-342900">
              <a:buFont typeface="Arial" panose="020B0604020202020204" pitchFamily="34" charset="0"/>
              <a:buChar char="•"/>
            </a:pPr>
            <a:r>
              <a:rPr lang="en-US" dirty="0"/>
              <a:t>About the New York District</a:t>
            </a:r>
          </a:p>
          <a:p>
            <a:pPr marL="342900" lvl="0" indent="-342900">
              <a:buFont typeface="Arial" panose="020B0604020202020204" pitchFamily="34" charset="0"/>
              <a:buChar char="•"/>
            </a:pPr>
            <a:r>
              <a:rPr lang="en-US" dirty="0"/>
              <a:t>Major Ongoing &amp; Future Initiatives</a:t>
            </a:r>
          </a:p>
          <a:p>
            <a:pPr marL="342900" lvl="0" indent="-342900">
              <a:buFont typeface="Arial" panose="020B0604020202020204" pitchFamily="34" charset="0"/>
              <a:buChar char="•"/>
            </a:pPr>
            <a:r>
              <a:rPr lang="en-US" dirty="0"/>
              <a:t>Where We Need Your Support</a:t>
            </a:r>
          </a:p>
        </p:txBody>
      </p:sp>
      <p:pic>
        <p:nvPicPr>
          <p:cNvPr id="12" name="Picture 11">
            <a:extLst>
              <a:ext uri="{FF2B5EF4-FFF2-40B4-BE49-F238E27FC236}">
                <a16:creationId xmlns:a16="http://schemas.microsoft.com/office/drawing/2014/main" id="{C60CFA22-DA15-485C-BE48-7DA19A7BE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1928" y="1119209"/>
            <a:ext cx="2900527" cy="1929368"/>
          </a:xfrm>
          <a:prstGeom prst="rect">
            <a:avLst/>
          </a:prstGeom>
        </p:spPr>
      </p:pic>
    </p:spTree>
    <p:extLst>
      <p:ext uri="{BB962C8B-B14F-4D97-AF65-F5344CB8AC3E}">
        <p14:creationId xmlns:p14="http://schemas.microsoft.com/office/powerpoint/2010/main" val="2387824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1978006" y="1517900"/>
            <a:ext cx="5029200" cy="461665"/>
          </a:xfrm>
          <a:prstGeom prst="rect">
            <a:avLst/>
          </a:prstGeom>
          <a:noFill/>
          <a:ln w="9525">
            <a:noFill/>
            <a:miter lim="800000"/>
            <a:headEnd/>
            <a:tailEnd/>
          </a:ln>
        </p:spPr>
        <p:txBody>
          <a:bodyPr>
            <a:spAutoFit/>
          </a:bodyPr>
          <a:lstStyle/>
          <a:p>
            <a:pPr algn="ctr"/>
            <a:r>
              <a:rPr lang="en-US" dirty="0"/>
              <a:t>NEW YORK DISTRICT</a:t>
            </a:r>
          </a:p>
        </p:txBody>
      </p:sp>
      <p:sp>
        <p:nvSpPr>
          <p:cNvPr id="7" name="Slide Number Placeholder 6"/>
          <p:cNvSpPr>
            <a:spLocks noGrp="1"/>
          </p:cNvSpPr>
          <p:nvPr>
            <p:ph type="sldNum" sz="quarter" idx="14"/>
          </p:nvPr>
        </p:nvSpPr>
        <p:spPr/>
        <p:txBody>
          <a:bodyPr/>
          <a:lstStyle/>
          <a:p>
            <a:fld id="{AC4A1B27-7C85-4D15-B7D8-2AE973256F6B}" type="slidenum">
              <a:rPr lang="en-US" smtClean="0"/>
              <a:pPr/>
              <a:t>3</a:t>
            </a:fld>
            <a:endParaRPr lang="en-US" dirty="0"/>
          </a:p>
        </p:txBody>
      </p:sp>
      <p:sp>
        <p:nvSpPr>
          <p:cNvPr id="6" name="TextBox 1"/>
          <p:cNvSpPr txBox="1">
            <a:spLocks noChangeArrowheads="1"/>
          </p:cNvSpPr>
          <p:nvPr/>
        </p:nvSpPr>
        <p:spPr bwMode="auto">
          <a:xfrm>
            <a:off x="2266950" y="3093392"/>
            <a:ext cx="5029200" cy="523220"/>
          </a:xfrm>
          <a:prstGeom prst="rect">
            <a:avLst/>
          </a:prstGeom>
          <a:noFill/>
          <a:ln w="9525">
            <a:noFill/>
            <a:miter lim="800000"/>
            <a:headEnd/>
            <a:tailEnd/>
          </a:ln>
        </p:spPr>
        <p:txBody>
          <a:bodyPr>
            <a:spAutoFit/>
          </a:bodyPr>
          <a:lstStyle/>
          <a:p>
            <a:pPr lvl="0"/>
            <a:r>
              <a:rPr lang="en-US" sz="2800" dirty="0"/>
              <a:t>About the New York District</a:t>
            </a:r>
          </a:p>
        </p:txBody>
      </p:sp>
    </p:spTree>
    <p:extLst>
      <p:ext uri="{BB962C8B-B14F-4D97-AF65-F5344CB8AC3E}">
        <p14:creationId xmlns:p14="http://schemas.microsoft.com/office/powerpoint/2010/main" val="3059194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889" y="2350770"/>
            <a:ext cx="4521449" cy="4297261"/>
          </a:xfrm>
          <a:prstGeom prst="rect">
            <a:avLst/>
          </a:prstGeom>
        </p:spPr>
      </p:pic>
      <p:sp>
        <p:nvSpPr>
          <p:cNvPr id="32" name="Rectangle 31"/>
          <p:cNvSpPr/>
          <p:nvPr/>
        </p:nvSpPr>
        <p:spPr>
          <a:xfrm>
            <a:off x="4883783" y="6262540"/>
            <a:ext cx="3642998" cy="30971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1200" b="1" dirty="0">
                <a:solidFill>
                  <a:schemeClr val="tx1"/>
                </a:solidFill>
                <a:latin typeface="Calibri" pitchFamily="34" charset="0"/>
                <a:cs typeface="Calibri" pitchFamily="34" charset="0"/>
              </a:rPr>
              <a:t>Serving 20 million people in 37 Congressional districts</a:t>
            </a:r>
          </a:p>
        </p:txBody>
      </p:sp>
      <p:sp>
        <p:nvSpPr>
          <p:cNvPr id="2051" name="Rectangle 2"/>
          <p:cNvSpPr>
            <a:spLocks noChangeArrowheads="1"/>
          </p:cNvSpPr>
          <p:nvPr/>
        </p:nvSpPr>
        <p:spPr bwMode="auto">
          <a:xfrm>
            <a:off x="6686550" y="3086101"/>
            <a:ext cx="1314450" cy="323165"/>
          </a:xfrm>
          <a:prstGeom prst="rect">
            <a:avLst/>
          </a:prstGeom>
          <a:noFill/>
          <a:ln w="12700">
            <a:noFill/>
            <a:miter lim="800000"/>
            <a:headEnd/>
            <a:tailEnd/>
          </a:ln>
        </p:spPr>
        <p:txBody>
          <a:bodyPr>
            <a:spAutoFit/>
          </a:bodyPr>
          <a:lstStyle/>
          <a:p>
            <a:pPr eaLnBrk="0" hangingPunct="0"/>
            <a:endParaRPr lang="en-US" sz="1500">
              <a:solidFill>
                <a:srgbClr val="FFFFFF"/>
              </a:solidFill>
              <a:latin typeface="Helvetica" pitchFamily="34" charset="0"/>
            </a:endParaRPr>
          </a:p>
        </p:txBody>
      </p:sp>
      <p:sp>
        <p:nvSpPr>
          <p:cNvPr id="2052" name="Rectangle 3"/>
          <p:cNvSpPr>
            <a:spLocks noChangeArrowheads="1"/>
          </p:cNvSpPr>
          <p:nvPr/>
        </p:nvSpPr>
        <p:spPr bwMode="auto">
          <a:xfrm>
            <a:off x="2092708" y="1863802"/>
            <a:ext cx="5122415" cy="639192"/>
          </a:xfrm>
          <a:prstGeom prst="rect">
            <a:avLst/>
          </a:prstGeom>
          <a:noFill/>
          <a:ln w="9525">
            <a:noFill/>
            <a:miter lim="800000"/>
            <a:headEnd/>
            <a:tailEnd/>
          </a:ln>
        </p:spPr>
        <p:txBody>
          <a:bodyPr anchor="ctr"/>
          <a:lstStyle/>
          <a:p>
            <a:pPr algn="ctr"/>
            <a:r>
              <a:rPr lang="en-US" sz="2000" b="1" dirty="0">
                <a:latin typeface="Calibri" pitchFamily="34" charset="0"/>
                <a:cs typeface="Calibri" pitchFamily="34" charset="0"/>
              </a:rPr>
              <a:t>AREA OF RESPONSIBILITY</a:t>
            </a:r>
          </a:p>
        </p:txBody>
      </p:sp>
      <p:sp>
        <p:nvSpPr>
          <p:cNvPr id="2053" name="Rectangle 2"/>
          <p:cNvSpPr>
            <a:spLocks noChangeArrowheads="1"/>
          </p:cNvSpPr>
          <p:nvPr/>
        </p:nvSpPr>
        <p:spPr bwMode="auto">
          <a:xfrm>
            <a:off x="4800600" y="2522221"/>
            <a:ext cx="4183380" cy="3474244"/>
          </a:xfrm>
          <a:prstGeom prst="rect">
            <a:avLst/>
          </a:prstGeom>
          <a:noFill/>
          <a:ln w="9525">
            <a:noFill/>
            <a:miter lim="800000"/>
            <a:headEnd/>
            <a:tailEnd/>
          </a:ln>
        </p:spPr>
        <p:txBody>
          <a:bodyPr/>
          <a:lstStyle/>
          <a:p>
            <a:pPr marL="169069" indent="-169069" eaLnBrk="0" hangingPunct="0">
              <a:lnSpc>
                <a:spcPct val="90000"/>
              </a:lnSpc>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Personnel:  550 civilians/5 military</a:t>
            </a:r>
          </a:p>
          <a:p>
            <a:pPr marL="169069" indent="-169069" eaLnBrk="0" hangingPunct="0">
              <a:lnSpc>
                <a:spcPct val="90000"/>
              </a:lnSpc>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26,500 square miles</a:t>
            </a:r>
          </a:p>
          <a:p>
            <a:pPr marL="169069" indent="-169069" eaLnBrk="0" hangingPunct="0">
              <a:lnSpc>
                <a:spcPct val="90000"/>
              </a:lnSpc>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400 miles of coastline under study/construction</a:t>
            </a:r>
          </a:p>
          <a:p>
            <a:pPr marL="169069" indent="-169069" eaLnBrk="0" hangingPunct="0">
              <a:lnSpc>
                <a:spcPct val="90000"/>
              </a:lnSpc>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Port of New York &amp; New Jersey</a:t>
            </a:r>
          </a:p>
          <a:p>
            <a:pPr marL="169069" indent="-169069" eaLnBrk="0" hangingPunct="0">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550 miles of navigation channels (240 miles within Port of NY/NJ)</a:t>
            </a:r>
          </a:p>
          <a:p>
            <a:pPr marL="169069" indent="-169069" eaLnBrk="0" hangingPunct="0">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6 major river basins: Passaic, Hackensack, Raritan, Bronx,  Hutchinson, Hudson</a:t>
            </a:r>
          </a:p>
          <a:p>
            <a:pPr marL="169069" indent="-169069" eaLnBrk="0" hangingPunct="0">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Lake Champlain Basin</a:t>
            </a:r>
          </a:p>
          <a:p>
            <a:pPr marL="169069" indent="-169069" eaLnBrk="0" hangingPunct="0">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8 Military Installations: West Point, Fort Drum, Fort Hamilton, Watervliet Arsenal, Niagara Falls ARS, Picatinny Arsenal, Joint Base McGuire-Dix-Lakehurst (JBMDL),  Thule AB Greenland</a:t>
            </a:r>
          </a:p>
          <a:p>
            <a:pPr marL="169069" indent="-169069" eaLnBrk="0" hangingPunct="0">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Environmental: FUSRAP, FUDS, SUPERFUND, BRAC</a:t>
            </a:r>
          </a:p>
          <a:p>
            <a:pPr marL="169069" indent="-169069" eaLnBrk="0" hangingPunct="0">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Support 559 recruiting stations</a:t>
            </a:r>
          </a:p>
          <a:p>
            <a:pPr marL="169069" indent="-169069" eaLnBrk="0" hangingPunct="0">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Regulatory Program – New York, New Jersey</a:t>
            </a:r>
          </a:p>
          <a:p>
            <a:pPr marL="169069" indent="-169069" eaLnBrk="0" hangingPunct="0">
              <a:spcBef>
                <a:spcPct val="20000"/>
              </a:spcBef>
              <a:spcAft>
                <a:spcPct val="20000"/>
              </a:spcAft>
              <a:buClr>
                <a:schemeClr val="tx1"/>
              </a:buClr>
              <a:buSzPct val="110000"/>
              <a:buFont typeface="Wingdings" pitchFamily="2" charset="2"/>
              <a:buChar char="§"/>
            </a:pPr>
            <a:r>
              <a:rPr lang="en-US" sz="1125" b="1" dirty="0">
                <a:latin typeface="Calibri" pitchFamily="34" charset="0"/>
                <a:cs typeface="Calibri" pitchFamily="34" charset="0"/>
              </a:rPr>
              <a:t>Significant High Risk Emergency Response Areas</a:t>
            </a:r>
          </a:p>
        </p:txBody>
      </p:sp>
      <p:sp>
        <p:nvSpPr>
          <p:cNvPr id="55" name="Slide Number Placeholder 54"/>
          <p:cNvSpPr>
            <a:spLocks noGrp="1"/>
          </p:cNvSpPr>
          <p:nvPr>
            <p:ph type="sldNum" sz="quarter" idx="12"/>
          </p:nvPr>
        </p:nvSpPr>
        <p:spPr>
          <a:xfrm>
            <a:off x="3771900" y="6591477"/>
            <a:ext cx="1600200" cy="273844"/>
          </a:xfrm>
        </p:spPr>
        <p:txBody>
          <a:bodyPr/>
          <a:lstStyle/>
          <a:p>
            <a:pPr algn="ctr"/>
            <a:fld id="{AEF3054D-31B3-4E2B-A2BA-71A8A1038A7C}" type="slidenum">
              <a:rPr lang="en-US" smtClean="0"/>
              <a:pPr algn="ctr"/>
              <a:t>4</a:t>
            </a:fld>
            <a:endParaRPr lang="en-US" dirty="0"/>
          </a:p>
        </p:txBody>
      </p:sp>
      <p:sp>
        <p:nvSpPr>
          <p:cNvPr id="8" name="Rectangle 3"/>
          <p:cNvSpPr>
            <a:spLocks noChangeArrowheads="1"/>
          </p:cNvSpPr>
          <p:nvPr/>
        </p:nvSpPr>
        <p:spPr bwMode="auto">
          <a:xfrm>
            <a:off x="2092708" y="231405"/>
            <a:ext cx="5122415" cy="639192"/>
          </a:xfrm>
          <a:prstGeom prst="rect">
            <a:avLst/>
          </a:prstGeom>
          <a:noFill/>
          <a:ln w="9525">
            <a:noFill/>
            <a:miter lim="800000"/>
            <a:headEnd/>
            <a:tailEnd/>
          </a:ln>
        </p:spPr>
        <p:txBody>
          <a:bodyPr anchor="ctr"/>
          <a:lstStyle/>
          <a:p>
            <a:pPr algn="ctr"/>
            <a:r>
              <a:rPr lang="en-US" dirty="0">
                <a:latin typeface="Calibri" pitchFamily="34" charset="0"/>
                <a:cs typeface="Calibri" pitchFamily="34" charset="0"/>
              </a:rPr>
              <a:t>NEW YORK DISTRICT</a:t>
            </a:r>
          </a:p>
        </p:txBody>
      </p:sp>
      <p:sp>
        <p:nvSpPr>
          <p:cNvPr id="9" name="Rectangle 8">
            <a:extLst>
              <a:ext uri="{FF2B5EF4-FFF2-40B4-BE49-F238E27FC236}">
                <a16:creationId xmlns:a16="http://schemas.microsoft.com/office/drawing/2014/main" id="{EED49F0E-E717-4F43-A73E-DA9E80A84520}"/>
              </a:ext>
            </a:extLst>
          </p:cNvPr>
          <p:cNvSpPr/>
          <p:nvPr/>
        </p:nvSpPr>
        <p:spPr>
          <a:xfrm>
            <a:off x="1326767" y="1104631"/>
            <a:ext cx="6734175" cy="923330"/>
          </a:xfrm>
          <a:prstGeom prst="rect">
            <a:avLst/>
          </a:prstGeom>
        </p:spPr>
        <p:txBody>
          <a:bodyPr wrap="square">
            <a:spAutoFit/>
          </a:bodyPr>
          <a:lstStyle/>
          <a:p>
            <a:r>
              <a:rPr lang="en-US" sz="1800" dirty="0">
                <a:solidFill>
                  <a:srgbClr val="212529"/>
                </a:solidFill>
                <a:latin typeface="Open Sans"/>
              </a:rPr>
              <a:t>Deliver quality projects and services, respond to emergencies, and support contingency operations in order to reduce risk from natural disasters and to support the security of our Nation.  </a:t>
            </a:r>
            <a:endParaRPr lang="en-US" sz="1800" dirty="0"/>
          </a:p>
        </p:txBody>
      </p:sp>
      <p:sp>
        <p:nvSpPr>
          <p:cNvPr id="10" name="Rectangle 3">
            <a:extLst>
              <a:ext uri="{FF2B5EF4-FFF2-40B4-BE49-F238E27FC236}">
                <a16:creationId xmlns:a16="http://schemas.microsoft.com/office/drawing/2014/main" id="{53060F5E-E26F-4558-85BB-7E08F177D752}"/>
              </a:ext>
            </a:extLst>
          </p:cNvPr>
          <p:cNvSpPr>
            <a:spLocks noChangeArrowheads="1"/>
          </p:cNvSpPr>
          <p:nvPr/>
        </p:nvSpPr>
        <p:spPr bwMode="auto">
          <a:xfrm>
            <a:off x="2073658" y="651998"/>
            <a:ext cx="5122415" cy="639192"/>
          </a:xfrm>
          <a:prstGeom prst="rect">
            <a:avLst/>
          </a:prstGeom>
          <a:noFill/>
          <a:ln w="9525">
            <a:noFill/>
            <a:miter lim="800000"/>
            <a:headEnd/>
            <a:tailEnd/>
          </a:ln>
        </p:spPr>
        <p:txBody>
          <a:bodyPr anchor="ctr"/>
          <a:lstStyle/>
          <a:p>
            <a:pPr algn="ctr"/>
            <a:r>
              <a:rPr lang="en-US" sz="2000" b="1" dirty="0">
                <a:latin typeface="Calibri" pitchFamily="34" charset="0"/>
                <a:cs typeface="Calibri" pitchFamily="34" charset="0"/>
              </a:rPr>
              <a:t>MISSION</a:t>
            </a:r>
          </a:p>
        </p:txBody>
      </p:sp>
    </p:spTree>
    <p:extLst>
      <p:ext uri="{BB962C8B-B14F-4D97-AF65-F5344CB8AC3E}">
        <p14:creationId xmlns:p14="http://schemas.microsoft.com/office/powerpoint/2010/main" val="2462918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1042622" y="3984809"/>
            <a:ext cx="3440430" cy="1937070"/>
          </a:xfrm>
          <a:prstGeom prst="rect">
            <a:avLst/>
          </a:prstGeom>
          <a:noFill/>
          <a:ln w="12700">
            <a:noFill/>
            <a:miter lim="800000"/>
            <a:headEnd/>
            <a:tailEnd/>
          </a:ln>
        </p:spPr>
        <p:txBody>
          <a:bodyPr wrap="square" lIns="67865" tIns="33338" rIns="67865" bIns="33338">
            <a:spAutoFit/>
          </a:bodyPr>
          <a:lstStyle/>
          <a:p>
            <a:pPr eaLnBrk="0" hangingPunct="0">
              <a:buClr>
                <a:schemeClr val="tx1"/>
              </a:buClr>
              <a:buFont typeface="Wingdings" pitchFamily="2" charset="2"/>
              <a:buChar char="§"/>
            </a:pPr>
            <a:r>
              <a:rPr lang="en-US" sz="1350" dirty="0">
                <a:ea typeface="ＭＳ Ｐゴシック" charset="-128"/>
              </a:rPr>
              <a:t> Plan, design, construct, operate </a:t>
            </a:r>
          </a:p>
          <a:p>
            <a:pPr eaLnBrk="0" hangingPunct="0">
              <a:buClr>
                <a:schemeClr val="tx1"/>
              </a:buClr>
            </a:pPr>
            <a:r>
              <a:rPr lang="en-US" sz="1350" dirty="0">
                <a:ea typeface="ＭＳ Ｐゴシック" charset="-128"/>
              </a:rPr>
              <a:t>and maintain civil works facilities and infrastructure</a:t>
            </a:r>
          </a:p>
          <a:p>
            <a:pPr eaLnBrk="0" hangingPunct="0">
              <a:buClr>
                <a:schemeClr val="tx1"/>
              </a:buClr>
            </a:pPr>
            <a:endParaRPr lang="en-US" sz="1350" dirty="0">
              <a:ea typeface="ＭＳ Ｐゴシック" charset="-128"/>
            </a:endParaRPr>
          </a:p>
          <a:p>
            <a:pPr eaLnBrk="0" hangingPunct="0">
              <a:buClr>
                <a:schemeClr val="tx1"/>
              </a:buClr>
              <a:buFont typeface="Wingdings" pitchFamily="2" charset="2"/>
              <a:buChar char="§"/>
            </a:pPr>
            <a:r>
              <a:rPr lang="en-US" sz="1350" dirty="0">
                <a:ea typeface="ＭＳ Ｐゴシック" charset="-128"/>
              </a:rPr>
              <a:t> Plan, design, construct and support  </a:t>
            </a:r>
          </a:p>
          <a:p>
            <a:pPr eaLnBrk="0" hangingPunct="0">
              <a:buClr>
                <a:schemeClr val="tx1"/>
              </a:buClr>
            </a:pPr>
            <a:r>
              <a:rPr lang="en-US" sz="1350" dirty="0">
                <a:ea typeface="ＭＳ Ｐゴシック" charset="-128"/>
              </a:rPr>
              <a:t>facilities and infrastructure for military </a:t>
            </a:r>
          </a:p>
          <a:p>
            <a:pPr eaLnBrk="0" hangingPunct="0">
              <a:buClr>
                <a:schemeClr val="tx1"/>
              </a:buClr>
            </a:pPr>
            <a:r>
              <a:rPr lang="en-US" sz="1350" dirty="0">
                <a:ea typeface="ＭＳ Ｐゴシック" charset="-128"/>
              </a:rPr>
              <a:t>and other customers</a:t>
            </a:r>
          </a:p>
          <a:p>
            <a:pPr eaLnBrk="0" hangingPunct="0">
              <a:buClr>
                <a:schemeClr val="tx1"/>
              </a:buClr>
            </a:pPr>
            <a:endParaRPr lang="en-US" sz="1350" dirty="0">
              <a:ea typeface="ＭＳ Ｐゴシック" charset="-128"/>
            </a:endParaRPr>
          </a:p>
          <a:p>
            <a:pPr eaLnBrk="0" hangingPunct="0">
              <a:buClr>
                <a:schemeClr val="tx1"/>
              </a:buClr>
              <a:buFont typeface="Wingdings" pitchFamily="2" charset="2"/>
              <a:buChar char="§"/>
            </a:pPr>
            <a:r>
              <a:rPr lang="en-US" sz="1350" dirty="0">
                <a:ea typeface="ＭＳ Ｐゴシック" charset="-128"/>
              </a:rPr>
              <a:t> Execute the regulatory program</a:t>
            </a:r>
          </a:p>
        </p:txBody>
      </p:sp>
      <p:sp>
        <p:nvSpPr>
          <p:cNvPr id="9219" name="Rectangle 4"/>
          <p:cNvSpPr>
            <a:spLocks noChangeArrowheads="1"/>
          </p:cNvSpPr>
          <p:nvPr/>
        </p:nvSpPr>
        <p:spPr bwMode="auto">
          <a:xfrm>
            <a:off x="1711629" y="812365"/>
            <a:ext cx="5829300" cy="857250"/>
          </a:xfrm>
          <a:prstGeom prst="rect">
            <a:avLst/>
          </a:prstGeom>
          <a:noFill/>
          <a:ln w="9525">
            <a:noFill/>
            <a:miter lim="800000"/>
            <a:headEnd/>
            <a:tailEnd/>
          </a:ln>
        </p:spPr>
        <p:txBody>
          <a:bodyPr anchor="ctr"/>
          <a:lstStyle/>
          <a:p>
            <a:pPr algn="ctr"/>
            <a:r>
              <a:rPr lang="en-US" sz="2000" b="1" dirty="0"/>
              <a:t>WHAT WE DO</a:t>
            </a:r>
          </a:p>
        </p:txBody>
      </p:sp>
      <p:sp>
        <p:nvSpPr>
          <p:cNvPr id="7" name="Slide Number Placeholder 6"/>
          <p:cNvSpPr>
            <a:spLocks noGrp="1"/>
          </p:cNvSpPr>
          <p:nvPr>
            <p:ph type="sldNum" sz="quarter" idx="12"/>
          </p:nvPr>
        </p:nvSpPr>
        <p:spPr>
          <a:xfrm>
            <a:off x="3705644" y="6159511"/>
            <a:ext cx="1600200" cy="273844"/>
          </a:xfrm>
        </p:spPr>
        <p:txBody>
          <a:bodyPr/>
          <a:lstStyle/>
          <a:p>
            <a:pPr algn="ctr"/>
            <a:fld id="{AEF3054D-31B3-4E2B-A2BA-71A8A1038A7C}" type="slidenum">
              <a:rPr lang="en-US" smtClean="0"/>
              <a:pPr algn="ctr"/>
              <a:t>5</a:t>
            </a:fld>
            <a:endParaRPr lang="en-US" dirty="0"/>
          </a:p>
        </p:txBody>
      </p:sp>
      <p:sp>
        <p:nvSpPr>
          <p:cNvPr id="10" name="Rectangle 2"/>
          <p:cNvSpPr>
            <a:spLocks noChangeArrowheads="1"/>
          </p:cNvSpPr>
          <p:nvPr/>
        </p:nvSpPr>
        <p:spPr bwMode="auto">
          <a:xfrm>
            <a:off x="4778515" y="4088684"/>
            <a:ext cx="4040024" cy="1729321"/>
          </a:xfrm>
          <a:prstGeom prst="rect">
            <a:avLst/>
          </a:prstGeom>
          <a:noFill/>
          <a:ln w="12700">
            <a:noFill/>
            <a:miter lim="800000"/>
            <a:headEnd/>
            <a:tailEnd/>
          </a:ln>
        </p:spPr>
        <p:txBody>
          <a:bodyPr wrap="square" lIns="67865" tIns="33338" rIns="67865" bIns="33338">
            <a:spAutoFit/>
          </a:bodyPr>
          <a:lstStyle/>
          <a:p>
            <a:pPr eaLnBrk="0" hangingPunct="0">
              <a:buClr>
                <a:schemeClr val="tx1"/>
              </a:buClr>
              <a:buFont typeface="Wingdings" pitchFamily="2" charset="2"/>
              <a:buChar char="§"/>
            </a:pPr>
            <a:r>
              <a:rPr lang="en-US" sz="1350" dirty="0">
                <a:ea typeface="ＭＳ Ｐゴシック" charset="-128"/>
              </a:rPr>
              <a:t> Respond to emergencies and contingency operations</a:t>
            </a:r>
          </a:p>
          <a:p>
            <a:pPr eaLnBrk="0" hangingPunct="0">
              <a:buClr>
                <a:schemeClr val="tx1"/>
              </a:buClr>
            </a:pPr>
            <a:endParaRPr lang="en-US" sz="1350" dirty="0">
              <a:ea typeface="ＭＳ Ｐゴシック" charset="-128"/>
            </a:endParaRPr>
          </a:p>
          <a:p>
            <a:pPr eaLnBrk="0" hangingPunct="0">
              <a:buClr>
                <a:schemeClr val="tx1"/>
              </a:buClr>
              <a:buFont typeface="Wingdings" pitchFamily="2" charset="2"/>
              <a:buChar char="§"/>
            </a:pPr>
            <a:r>
              <a:rPr lang="en-US" sz="1350" dirty="0">
                <a:ea typeface="ＭＳ Ｐゴシック" charset="-128"/>
              </a:rPr>
              <a:t> Provide management, administrative and   logistical support for district programs and projects</a:t>
            </a:r>
          </a:p>
          <a:p>
            <a:pPr eaLnBrk="0" hangingPunct="0">
              <a:buClr>
                <a:schemeClr val="tx1"/>
              </a:buClr>
            </a:pPr>
            <a:endParaRPr lang="en-US" sz="1350" dirty="0">
              <a:ea typeface="ＭＳ Ｐゴシック" charset="-128"/>
            </a:endParaRPr>
          </a:p>
          <a:p>
            <a:pPr eaLnBrk="0" hangingPunct="0">
              <a:buClr>
                <a:schemeClr val="tx1"/>
              </a:buClr>
              <a:buFont typeface="Wingdings" pitchFamily="2" charset="2"/>
              <a:buChar char="§"/>
            </a:pPr>
            <a:r>
              <a:rPr lang="en-US" sz="1350" dirty="0">
                <a:ea typeface="ＭＳ Ｐゴシック" charset="-128"/>
              </a:rPr>
              <a:t> Conduct environmental remediation </a:t>
            </a:r>
          </a:p>
          <a:p>
            <a:pPr eaLnBrk="0" hangingPunct="0">
              <a:buClr>
                <a:schemeClr val="tx1"/>
              </a:buClr>
            </a:pPr>
            <a:r>
              <a:rPr lang="en-US" sz="1350" dirty="0">
                <a:ea typeface="ＭＳ Ｐゴシック" charset="-128"/>
              </a:rPr>
              <a:t>and restoration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47444" y="1713618"/>
            <a:ext cx="3952969" cy="213320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952" y="1703722"/>
            <a:ext cx="3226698" cy="2143106"/>
          </a:xfrm>
          <a:prstGeom prst="rect">
            <a:avLst/>
          </a:prstGeom>
        </p:spPr>
      </p:pic>
      <p:pic>
        <p:nvPicPr>
          <p:cNvPr id="9" name="Picture 8"/>
          <p:cNvPicPr/>
          <p:nvPr/>
        </p:nvPicPr>
        <p:blipFill>
          <a:blip r:embed="rId4" cstate="print">
            <a:extLst>
              <a:ext uri="{28A0092B-C50C-407E-A947-70E740481C1C}">
                <a14:useLocalDpi xmlns:a14="http://schemas.microsoft.com/office/drawing/2010/main" val="0"/>
              </a:ext>
            </a:extLst>
          </a:blip>
          <a:stretch>
            <a:fillRect/>
          </a:stretch>
        </p:blipFill>
        <p:spPr>
          <a:xfrm>
            <a:off x="243587" y="1713618"/>
            <a:ext cx="2755404" cy="2073113"/>
          </a:xfrm>
          <a:prstGeom prst="rect">
            <a:avLst/>
          </a:prstGeom>
        </p:spPr>
      </p:pic>
    </p:spTree>
    <p:extLst>
      <p:ext uri="{BB962C8B-B14F-4D97-AF65-F5344CB8AC3E}">
        <p14:creationId xmlns:p14="http://schemas.microsoft.com/office/powerpoint/2010/main" val="1741465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2041071" y="583140"/>
            <a:ext cx="5029200" cy="461665"/>
          </a:xfrm>
          <a:prstGeom prst="rect">
            <a:avLst/>
          </a:prstGeom>
          <a:noFill/>
          <a:ln w="9525">
            <a:noFill/>
            <a:miter lim="800000"/>
            <a:headEnd/>
            <a:tailEnd/>
          </a:ln>
        </p:spPr>
        <p:txBody>
          <a:bodyPr>
            <a:spAutoFit/>
          </a:bodyPr>
          <a:lstStyle/>
          <a:p>
            <a:pPr algn="ctr"/>
            <a:r>
              <a:rPr lang="en-US" dirty="0"/>
              <a:t>NEW YORK DISTRICT</a:t>
            </a:r>
          </a:p>
        </p:txBody>
      </p:sp>
      <p:sp>
        <p:nvSpPr>
          <p:cNvPr id="7" name="Slide Number Placeholder 6"/>
          <p:cNvSpPr>
            <a:spLocks noGrp="1"/>
          </p:cNvSpPr>
          <p:nvPr>
            <p:ph type="sldNum" sz="quarter" idx="14"/>
          </p:nvPr>
        </p:nvSpPr>
        <p:spPr/>
        <p:txBody>
          <a:bodyPr/>
          <a:lstStyle/>
          <a:p>
            <a:fld id="{AC4A1B27-7C85-4D15-B7D8-2AE973256F6B}" type="slidenum">
              <a:rPr lang="en-US" smtClean="0"/>
              <a:pPr/>
              <a:t>6</a:t>
            </a:fld>
            <a:endParaRPr lang="en-US" dirty="0"/>
          </a:p>
        </p:txBody>
      </p:sp>
      <p:sp>
        <p:nvSpPr>
          <p:cNvPr id="6" name="TextBox 1"/>
          <p:cNvSpPr txBox="1">
            <a:spLocks noChangeArrowheads="1"/>
          </p:cNvSpPr>
          <p:nvPr/>
        </p:nvSpPr>
        <p:spPr bwMode="auto">
          <a:xfrm>
            <a:off x="2041071" y="1294046"/>
            <a:ext cx="5029200" cy="461665"/>
          </a:xfrm>
          <a:prstGeom prst="rect">
            <a:avLst/>
          </a:prstGeom>
          <a:noFill/>
          <a:ln w="9525">
            <a:noFill/>
            <a:miter lim="800000"/>
            <a:headEnd/>
            <a:tailEnd/>
          </a:ln>
        </p:spPr>
        <p:txBody>
          <a:bodyPr>
            <a:spAutoFit/>
          </a:bodyPr>
          <a:lstStyle/>
          <a:p>
            <a:pPr algn="ctr"/>
            <a:r>
              <a:rPr lang="en-US" b="1" dirty="0"/>
              <a:t>Operating During a Pandemic </a:t>
            </a:r>
          </a:p>
        </p:txBody>
      </p:sp>
      <p:sp>
        <p:nvSpPr>
          <p:cNvPr id="5" name="TextBox 1">
            <a:extLst>
              <a:ext uri="{FF2B5EF4-FFF2-40B4-BE49-F238E27FC236}">
                <a16:creationId xmlns:a16="http://schemas.microsoft.com/office/drawing/2014/main" id="{379E46CD-B7E8-442F-9361-F5FAF6CB3E64}"/>
              </a:ext>
            </a:extLst>
          </p:cNvPr>
          <p:cNvSpPr txBox="1">
            <a:spLocks noChangeArrowheads="1"/>
          </p:cNvSpPr>
          <p:nvPr/>
        </p:nvSpPr>
        <p:spPr bwMode="auto">
          <a:xfrm>
            <a:off x="741824" y="1904433"/>
            <a:ext cx="7993962" cy="4585871"/>
          </a:xfrm>
          <a:prstGeom prst="rect">
            <a:avLst/>
          </a:prstGeom>
          <a:noFill/>
          <a:ln w="9525">
            <a:noFill/>
            <a:miter lim="800000"/>
            <a:headEnd/>
            <a:tailEnd/>
          </a:ln>
        </p:spPr>
        <p:txBody>
          <a:bodyPr wrap="square">
            <a:spAutoFit/>
          </a:bodyPr>
          <a:lstStyle/>
          <a:p>
            <a:r>
              <a:rPr lang="en-US" sz="2000" b="1" dirty="0"/>
              <a:t>The District never closed or stopped executing…</a:t>
            </a:r>
          </a:p>
          <a:p>
            <a:endParaRPr lang="en-US" sz="2000" b="1" dirty="0"/>
          </a:p>
          <a:p>
            <a:pPr lvl="0"/>
            <a:r>
              <a:rPr lang="en-US" sz="1400" dirty="0"/>
              <a:t>New York District has an honored heritage, passionate workforce and reliable reputation… </a:t>
            </a:r>
          </a:p>
          <a:p>
            <a:r>
              <a:rPr lang="en-US" sz="1400" dirty="0"/>
              <a:t> </a:t>
            </a:r>
          </a:p>
          <a:p>
            <a:pPr marL="285750" lvl="0" indent="-285750">
              <a:buFont typeface="Arial" panose="020B0604020202020204" pitchFamily="34" charset="0"/>
              <a:buChar char="•"/>
            </a:pPr>
            <a:r>
              <a:rPr lang="en-US" sz="1400" dirty="0"/>
              <a:t>With ~65% of the workforce on telework, the District has continued to operate at a high level and DELIVERING a diverse program for more than 100 stakeholders and partners</a:t>
            </a:r>
          </a:p>
          <a:p>
            <a:r>
              <a:rPr lang="en-US" sz="1400" dirty="0"/>
              <a:t> </a:t>
            </a:r>
          </a:p>
          <a:p>
            <a:pPr marL="285750" lvl="0" indent="-285750">
              <a:buFont typeface="Arial" panose="020B0604020202020204" pitchFamily="34" charset="0"/>
              <a:buChar char="•"/>
            </a:pPr>
            <a:r>
              <a:rPr lang="en-US" sz="1400" dirty="0"/>
              <a:t>The District WELCOMED its 54</a:t>
            </a:r>
            <a:r>
              <a:rPr lang="en-US" sz="1400" baseline="30000" dirty="0"/>
              <a:t>th</a:t>
            </a:r>
            <a:r>
              <a:rPr lang="en-US" sz="1400" dirty="0"/>
              <a:t> Commander/ District Engineer on June 25</a:t>
            </a:r>
            <a:r>
              <a:rPr lang="en-US" sz="1400" baseline="30000" dirty="0"/>
              <a:t>th</a:t>
            </a:r>
            <a:r>
              <a:rPr lang="en-US" sz="1400" dirty="0"/>
              <a:t> at a virtual Change of Command ceremony</a:t>
            </a:r>
          </a:p>
          <a:p>
            <a:r>
              <a:rPr lang="en-US" sz="1400" dirty="0"/>
              <a:t> </a:t>
            </a:r>
          </a:p>
          <a:p>
            <a:pPr marL="285750" lvl="0" indent="-285750">
              <a:buFont typeface="Arial" panose="020B0604020202020204" pitchFamily="34" charset="0"/>
              <a:buChar char="•"/>
            </a:pPr>
            <a:r>
              <a:rPr lang="en-US" sz="1400" dirty="0"/>
              <a:t>DELIVERED on commitments and successfully Executed major contract actions and construction, including construction of Alternate Care Facilities, in the period where NY/NJ were the epicenter of the COVID-19 pandemic, civil unrest and protests...and PREPARED for the active 2020 Atlantic hurricane season </a:t>
            </a:r>
          </a:p>
          <a:p>
            <a:r>
              <a:rPr lang="en-US" sz="1400" dirty="0"/>
              <a:t> </a:t>
            </a:r>
          </a:p>
          <a:p>
            <a:pPr marL="285750" lvl="0" indent="-285750">
              <a:buFont typeface="Arial" panose="020B0604020202020204" pitchFamily="34" charset="0"/>
              <a:buChar char="•"/>
            </a:pPr>
            <a:r>
              <a:rPr lang="en-US" sz="1400" dirty="0"/>
              <a:t>USA TODAY RECOGNIZED the Corps of Engineers in a June Edition highlighting COVID19 response and work at USMA </a:t>
            </a:r>
          </a:p>
          <a:p>
            <a:r>
              <a:rPr lang="en-US" sz="1400" dirty="0"/>
              <a:t> </a:t>
            </a:r>
          </a:p>
          <a:p>
            <a:pPr marL="285750" lvl="0" indent="-285750">
              <a:buFont typeface="Arial" panose="020B0604020202020204" pitchFamily="34" charset="0"/>
              <a:buChar char="•"/>
            </a:pPr>
            <a:r>
              <a:rPr lang="en-US" sz="1400" dirty="0"/>
              <a:t>FY20 Contracting has awarded 683 actions for a total of ~$720M; &gt;50 actions are $1M or over; 391 actions were Small Business with a total of ~$92M</a:t>
            </a:r>
          </a:p>
        </p:txBody>
      </p:sp>
    </p:spTree>
    <p:extLst>
      <p:ext uri="{BB962C8B-B14F-4D97-AF65-F5344CB8AC3E}">
        <p14:creationId xmlns:p14="http://schemas.microsoft.com/office/powerpoint/2010/main" val="992925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2116798" y="562679"/>
            <a:ext cx="5029200" cy="461665"/>
          </a:xfrm>
          <a:prstGeom prst="rect">
            <a:avLst/>
          </a:prstGeom>
          <a:noFill/>
          <a:ln w="9525">
            <a:noFill/>
            <a:miter lim="800000"/>
            <a:headEnd/>
            <a:tailEnd/>
          </a:ln>
        </p:spPr>
        <p:txBody>
          <a:bodyPr>
            <a:spAutoFit/>
          </a:bodyPr>
          <a:lstStyle/>
          <a:p>
            <a:pPr algn="ctr"/>
            <a:r>
              <a:rPr lang="en-US" dirty="0"/>
              <a:t>NEW YORK DISTRICT</a:t>
            </a:r>
          </a:p>
        </p:txBody>
      </p:sp>
      <p:sp>
        <p:nvSpPr>
          <p:cNvPr id="7" name="Slide Number Placeholder 6"/>
          <p:cNvSpPr>
            <a:spLocks noGrp="1"/>
          </p:cNvSpPr>
          <p:nvPr>
            <p:ph type="sldNum" sz="quarter" idx="14"/>
          </p:nvPr>
        </p:nvSpPr>
        <p:spPr/>
        <p:txBody>
          <a:bodyPr/>
          <a:lstStyle/>
          <a:p>
            <a:fld id="{AC4A1B27-7C85-4D15-B7D8-2AE973256F6B}" type="slidenum">
              <a:rPr lang="en-US" smtClean="0"/>
              <a:pPr/>
              <a:t>7</a:t>
            </a:fld>
            <a:endParaRPr lang="en-US" dirty="0"/>
          </a:p>
        </p:txBody>
      </p:sp>
      <p:sp>
        <p:nvSpPr>
          <p:cNvPr id="10" name="TextBox 2"/>
          <p:cNvSpPr txBox="1">
            <a:spLocks noChangeArrowheads="1"/>
          </p:cNvSpPr>
          <p:nvPr/>
        </p:nvSpPr>
        <p:spPr bwMode="auto">
          <a:xfrm>
            <a:off x="242007" y="5106639"/>
            <a:ext cx="4624749" cy="461665"/>
          </a:xfrm>
          <a:prstGeom prst="rect">
            <a:avLst/>
          </a:prstGeom>
          <a:noFill/>
          <a:ln w="9525">
            <a:noFill/>
            <a:miter lim="800000"/>
            <a:headEnd/>
            <a:tailEnd/>
          </a:ln>
        </p:spPr>
        <p:txBody>
          <a:bodyPr wrap="square">
            <a:spAutoFit/>
          </a:bodyPr>
          <a:lstStyle/>
          <a:p>
            <a:r>
              <a:rPr lang="en-US" b="1" i="1" dirty="0"/>
              <a:t>People First! </a:t>
            </a:r>
            <a:r>
              <a:rPr lang="en-US" b="1" i="1"/>
              <a:t>Mission Always</a:t>
            </a:r>
            <a:r>
              <a:rPr lang="en-US" b="1" i="1" dirty="0"/>
              <a:t>!</a:t>
            </a:r>
            <a:endParaRPr lang="en-US" i="1" dirty="0"/>
          </a:p>
        </p:txBody>
      </p:sp>
      <p:sp>
        <p:nvSpPr>
          <p:cNvPr id="6" name="TextBox 1"/>
          <p:cNvSpPr txBox="1">
            <a:spLocks noChangeArrowheads="1"/>
          </p:cNvSpPr>
          <p:nvPr/>
        </p:nvSpPr>
        <p:spPr bwMode="auto">
          <a:xfrm>
            <a:off x="1720830" y="1017327"/>
            <a:ext cx="5821136" cy="369332"/>
          </a:xfrm>
          <a:prstGeom prst="rect">
            <a:avLst/>
          </a:prstGeom>
          <a:noFill/>
          <a:ln w="9525">
            <a:noFill/>
            <a:miter lim="800000"/>
            <a:headEnd/>
            <a:tailEnd/>
          </a:ln>
        </p:spPr>
        <p:txBody>
          <a:bodyPr wrap="square">
            <a:spAutoFit/>
          </a:bodyPr>
          <a:lstStyle/>
          <a:p>
            <a:pPr algn="ctr"/>
            <a:r>
              <a:rPr lang="en-US" sz="1800" b="1" dirty="0"/>
              <a:t>Operations During COVID-19 Pandemic</a:t>
            </a:r>
          </a:p>
        </p:txBody>
      </p:sp>
      <p:pic>
        <p:nvPicPr>
          <p:cNvPr id="12" name="Picture 11">
            <a:extLst>
              <a:ext uri="{FF2B5EF4-FFF2-40B4-BE49-F238E27FC236}">
                <a16:creationId xmlns:a16="http://schemas.microsoft.com/office/drawing/2014/main" id="{9ADC2151-3519-41D5-BF49-C55E5359DF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6620" b="29089"/>
          <a:stretch/>
        </p:blipFill>
        <p:spPr>
          <a:xfrm>
            <a:off x="4861155" y="1520528"/>
            <a:ext cx="3722915" cy="2332518"/>
          </a:xfrm>
          <a:prstGeom prst="rect">
            <a:avLst/>
          </a:prstGeom>
          <a:ln w="12700">
            <a:solidFill>
              <a:schemeClr val="accent1"/>
            </a:solidFill>
          </a:ln>
        </p:spPr>
      </p:pic>
      <p:pic>
        <p:nvPicPr>
          <p:cNvPr id="9" name="Picture 8">
            <a:extLst>
              <a:ext uri="{FF2B5EF4-FFF2-40B4-BE49-F238E27FC236}">
                <a16:creationId xmlns:a16="http://schemas.microsoft.com/office/drawing/2014/main" id="{8CFAF745-F24D-41E0-B359-2D8311028A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1155" y="3991885"/>
            <a:ext cx="3683266" cy="2460422"/>
          </a:xfrm>
          <a:prstGeom prst="rect">
            <a:avLst/>
          </a:prstGeom>
        </p:spPr>
      </p:pic>
      <p:pic>
        <p:nvPicPr>
          <p:cNvPr id="16" name="Picture 15">
            <a:extLst>
              <a:ext uri="{FF2B5EF4-FFF2-40B4-BE49-F238E27FC236}">
                <a16:creationId xmlns:a16="http://schemas.microsoft.com/office/drawing/2014/main" id="{CAE6162D-850B-4C73-9608-FAED6EC985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007" y="1518842"/>
            <a:ext cx="4517772" cy="3388330"/>
          </a:xfrm>
          <a:prstGeom prst="rect">
            <a:avLst/>
          </a:prstGeom>
        </p:spPr>
      </p:pic>
      <p:sp>
        <p:nvSpPr>
          <p:cNvPr id="11" name="TextBox 2">
            <a:extLst>
              <a:ext uri="{FF2B5EF4-FFF2-40B4-BE49-F238E27FC236}">
                <a16:creationId xmlns:a16="http://schemas.microsoft.com/office/drawing/2014/main" id="{62CBAEF8-753E-4E39-A8B2-0075B89A83CE}"/>
              </a:ext>
            </a:extLst>
          </p:cNvPr>
          <p:cNvSpPr txBox="1">
            <a:spLocks noChangeArrowheads="1"/>
          </p:cNvSpPr>
          <p:nvPr/>
        </p:nvSpPr>
        <p:spPr bwMode="auto">
          <a:xfrm>
            <a:off x="1309371" y="5931631"/>
            <a:ext cx="3063322" cy="276999"/>
          </a:xfrm>
          <a:prstGeom prst="rect">
            <a:avLst/>
          </a:prstGeom>
          <a:noFill/>
          <a:ln w="9525">
            <a:noFill/>
            <a:miter lim="800000"/>
            <a:headEnd/>
            <a:tailEnd/>
          </a:ln>
        </p:spPr>
        <p:txBody>
          <a:bodyPr wrap="square">
            <a:spAutoFit/>
          </a:bodyPr>
          <a:lstStyle/>
          <a:p>
            <a:r>
              <a:rPr lang="en-US" sz="1200" b="1" i="1" dirty="0"/>
              <a:t>Personnel Protective Equipment </a:t>
            </a:r>
            <a:endParaRPr lang="en-US" sz="1200" i="1" dirty="0"/>
          </a:p>
        </p:txBody>
      </p:sp>
    </p:spTree>
    <p:extLst>
      <p:ext uri="{BB962C8B-B14F-4D97-AF65-F5344CB8AC3E}">
        <p14:creationId xmlns:p14="http://schemas.microsoft.com/office/powerpoint/2010/main" val="1199160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1978006" y="1517900"/>
            <a:ext cx="5029200" cy="461665"/>
          </a:xfrm>
          <a:prstGeom prst="rect">
            <a:avLst/>
          </a:prstGeom>
          <a:noFill/>
          <a:ln w="9525">
            <a:noFill/>
            <a:miter lim="800000"/>
            <a:headEnd/>
            <a:tailEnd/>
          </a:ln>
        </p:spPr>
        <p:txBody>
          <a:bodyPr>
            <a:spAutoFit/>
          </a:bodyPr>
          <a:lstStyle/>
          <a:p>
            <a:pPr algn="ctr"/>
            <a:r>
              <a:rPr lang="en-US" dirty="0"/>
              <a:t>NEW YORK DISTRICT</a:t>
            </a:r>
          </a:p>
        </p:txBody>
      </p:sp>
      <p:sp>
        <p:nvSpPr>
          <p:cNvPr id="7" name="Slide Number Placeholder 6"/>
          <p:cNvSpPr>
            <a:spLocks noGrp="1"/>
          </p:cNvSpPr>
          <p:nvPr>
            <p:ph type="sldNum" sz="quarter" idx="14"/>
          </p:nvPr>
        </p:nvSpPr>
        <p:spPr/>
        <p:txBody>
          <a:bodyPr/>
          <a:lstStyle/>
          <a:p>
            <a:fld id="{AC4A1B27-7C85-4D15-B7D8-2AE973256F6B}" type="slidenum">
              <a:rPr lang="en-US" smtClean="0"/>
              <a:pPr/>
              <a:t>8</a:t>
            </a:fld>
            <a:endParaRPr lang="en-US" dirty="0"/>
          </a:p>
        </p:txBody>
      </p:sp>
      <p:sp>
        <p:nvSpPr>
          <p:cNvPr id="2" name="Rectangle 1">
            <a:extLst>
              <a:ext uri="{FF2B5EF4-FFF2-40B4-BE49-F238E27FC236}">
                <a16:creationId xmlns:a16="http://schemas.microsoft.com/office/drawing/2014/main" id="{76F69585-35D1-4137-A5F5-28CD00C5619F}"/>
              </a:ext>
            </a:extLst>
          </p:cNvPr>
          <p:cNvSpPr/>
          <p:nvPr/>
        </p:nvSpPr>
        <p:spPr>
          <a:xfrm>
            <a:off x="2081893" y="2976380"/>
            <a:ext cx="4925314" cy="461665"/>
          </a:xfrm>
          <a:prstGeom prst="rect">
            <a:avLst/>
          </a:prstGeom>
        </p:spPr>
        <p:txBody>
          <a:bodyPr wrap="square">
            <a:spAutoFit/>
          </a:bodyPr>
          <a:lstStyle/>
          <a:p>
            <a:pPr lvl="0"/>
            <a:r>
              <a:rPr lang="en-US" b="1" dirty="0"/>
              <a:t>Program Outlook FY21 &amp; FY22</a:t>
            </a:r>
          </a:p>
        </p:txBody>
      </p:sp>
    </p:spTree>
    <p:extLst>
      <p:ext uri="{BB962C8B-B14F-4D97-AF65-F5344CB8AC3E}">
        <p14:creationId xmlns:p14="http://schemas.microsoft.com/office/powerpoint/2010/main" val="1661248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2169699" y="977095"/>
            <a:ext cx="4615250" cy="403622"/>
          </a:xfrm>
          <a:prstGeom prst="rect">
            <a:avLst/>
          </a:prstGeom>
          <a:noFill/>
          <a:ln w="9525">
            <a:noFill/>
            <a:miter lim="800000"/>
            <a:headEnd/>
            <a:tailEnd/>
          </a:ln>
        </p:spPr>
        <p:txBody>
          <a:bodyPr vert="horz" lIns="68580" tIns="34290" rIns="68580" bIns="34290" rtlCol="0" anchor="ctr">
            <a:normAutofit/>
          </a:bodyPr>
          <a:lstStyle>
            <a:lvl1pPr algn="ctr" rtl="0" eaLnBrk="1" fontAlgn="base" hangingPunct="1">
              <a:spcBef>
                <a:spcPct val="0"/>
              </a:spcBef>
              <a:spcAft>
                <a:spcPct val="0"/>
              </a:spcAft>
              <a:defRPr sz="1350" b="1" kern="1200" cap="all" baseline="0">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68" algn="l" rtl="0" eaLnBrk="1" fontAlgn="base" hangingPunct="1">
              <a:spcBef>
                <a:spcPct val="0"/>
              </a:spcBef>
              <a:spcAft>
                <a:spcPct val="0"/>
              </a:spcAft>
              <a:defRPr sz="2475">
                <a:solidFill>
                  <a:schemeClr val="tx1"/>
                </a:solidFill>
                <a:latin typeface="Arial" charset="0"/>
                <a:cs typeface="Arial" charset="0"/>
              </a:defRPr>
            </a:lvl6pPr>
            <a:lvl7pPr marL="514337" algn="l" rtl="0" eaLnBrk="1" fontAlgn="base" hangingPunct="1">
              <a:spcBef>
                <a:spcPct val="0"/>
              </a:spcBef>
              <a:spcAft>
                <a:spcPct val="0"/>
              </a:spcAft>
              <a:defRPr sz="2475">
                <a:solidFill>
                  <a:schemeClr val="tx1"/>
                </a:solidFill>
                <a:latin typeface="Arial" charset="0"/>
                <a:cs typeface="Arial" charset="0"/>
              </a:defRPr>
            </a:lvl7pPr>
            <a:lvl8pPr marL="771506" algn="l" rtl="0" eaLnBrk="1" fontAlgn="base" hangingPunct="1">
              <a:spcBef>
                <a:spcPct val="0"/>
              </a:spcBef>
              <a:spcAft>
                <a:spcPct val="0"/>
              </a:spcAft>
              <a:defRPr sz="2475">
                <a:solidFill>
                  <a:schemeClr val="tx1"/>
                </a:solidFill>
                <a:latin typeface="Arial" charset="0"/>
                <a:cs typeface="Arial" charset="0"/>
              </a:defRPr>
            </a:lvl8pPr>
            <a:lvl9pPr marL="1028675" algn="l" rtl="0" eaLnBrk="1" fontAlgn="base" hangingPunct="1">
              <a:spcBef>
                <a:spcPct val="0"/>
              </a:spcBef>
              <a:spcAft>
                <a:spcPct val="0"/>
              </a:spcAft>
              <a:defRPr sz="2475">
                <a:solidFill>
                  <a:schemeClr val="tx1"/>
                </a:solidFill>
                <a:latin typeface="Arial" charset="0"/>
                <a:cs typeface="Arial" charset="0"/>
              </a:defRPr>
            </a:lvl9pPr>
          </a:lstStyle>
          <a:p>
            <a:r>
              <a:rPr lang="en-US" sz="1600" dirty="0">
                <a:solidFill>
                  <a:srgbClr val="000000">
                    <a:lumMod val="75000"/>
                    <a:lumOff val="25000"/>
                  </a:srgbClr>
                </a:solidFill>
              </a:rPr>
              <a:t>Program Amounts</a:t>
            </a:r>
          </a:p>
        </p:txBody>
      </p:sp>
      <p:graphicFrame>
        <p:nvGraphicFramePr>
          <p:cNvPr id="9" name="Table 8"/>
          <p:cNvGraphicFramePr>
            <a:graphicFrameLocks noGrp="1"/>
          </p:cNvGraphicFramePr>
          <p:nvPr>
            <p:extLst>
              <p:ext uri="{D42A27DB-BD31-4B8C-83A1-F6EECF244321}">
                <p14:modId xmlns:p14="http://schemas.microsoft.com/office/powerpoint/2010/main" val="3762430521"/>
              </p:ext>
            </p:extLst>
          </p:nvPr>
        </p:nvGraphicFramePr>
        <p:xfrm>
          <a:off x="1218790" y="4610821"/>
          <a:ext cx="7079390" cy="1181100"/>
        </p:xfrm>
        <a:graphic>
          <a:graphicData uri="http://schemas.openxmlformats.org/drawingml/2006/table">
            <a:tbl>
              <a:tblPr firstRow="1" bandRow="1">
                <a:tableStyleId>{5C22544A-7EE6-4342-B048-85BDC9FD1C3A}</a:tableStyleId>
              </a:tblPr>
              <a:tblGrid>
                <a:gridCol w="4262337">
                  <a:extLst>
                    <a:ext uri="{9D8B030D-6E8A-4147-A177-3AD203B41FA5}">
                      <a16:colId xmlns:a16="http://schemas.microsoft.com/office/drawing/2014/main" val="20000"/>
                    </a:ext>
                  </a:extLst>
                </a:gridCol>
                <a:gridCol w="1364132">
                  <a:extLst>
                    <a:ext uri="{9D8B030D-6E8A-4147-A177-3AD203B41FA5}">
                      <a16:colId xmlns:a16="http://schemas.microsoft.com/office/drawing/2014/main" val="20001"/>
                    </a:ext>
                  </a:extLst>
                </a:gridCol>
                <a:gridCol w="1452921">
                  <a:extLst>
                    <a:ext uri="{9D8B030D-6E8A-4147-A177-3AD203B41FA5}">
                      <a16:colId xmlns:a16="http://schemas.microsoft.com/office/drawing/2014/main" val="20002"/>
                    </a:ext>
                  </a:extLst>
                </a:gridCol>
              </a:tblGrid>
              <a:tr h="228600">
                <a:tc>
                  <a:txBody>
                    <a:bodyPr/>
                    <a:lstStyle/>
                    <a:p>
                      <a:endParaRPr lang="en-US" sz="900" dirty="0">
                        <a:solidFill>
                          <a:schemeClr val="tx1"/>
                        </a:solidFill>
                      </a:endParaRPr>
                    </a:p>
                  </a:txBody>
                  <a:tcPr marL="68580" marR="68580" marT="34290" marB="34290">
                    <a:solidFill>
                      <a:schemeClr val="tx2">
                        <a:lumMod val="95000"/>
                      </a:schemeClr>
                    </a:solidFill>
                  </a:tcPr>
                </a:tc>
                <a:tc>
                  <a:txBody>
                    <a:bodyPr/>
                    <a:lstStyle/>
                    <a:p>
                      <a:pPr algn="ctr"/>
                      <a:r>
                        <a:rPr lang="en-US" sz="1100" dirty="0">
                          <a:solidFill>
                            <a:schemeClr val="tx1"/>
                          </a:solidFill>
                        </a:rPr>
                        <a:t>FY 21</a:t>
                      </a:r>
                    </a:p>
                  </a:txBody>
                  <a:tcPr marL="68580" marR="68580" marT="34290" marB="34290">
                    <a:solidFill>
                      <a:schemeClr val="tx2">
                        <a:lumMod val="95000"/>
                      </a:schemeClr>
                    </a:solidFill>
                  </a:tcPr>
                </a:tc>
                <a:tc>
                  <a:txBody>
                    <a:bodyPr/>
                    <a:lstStyle/>
                    <a:p>
                      <a:pPr algn="ctr"/>
                      <a:r>
                        <a:rPr lang="en-US" sz="1100" dirty="0">
                          <a:solidFill>
                            <a:schemeClr val="tx1"/>
                          </a:solidFill>
                        </a:rPr>
                        <a:t>FY 22</a:t>
                      </a:r>
                    </a:p>
                  </a:txBody>
                  <a:tcPr marL="68580" marR="68580" marT="34290" marB="34290">
                    <a:solidFill>
                      <a:schemeClr val="tx2">
                        <a:lumMod val="95000"/>
                      </a:schemeClr>
                    </a:solidFill>
                  </a:tcPr>
                </a:tc>
                <a:extLst>
                  <a:ext uri="{0D108BD9-81ED-4DB2-BD59-A6C34878D82A}">
                    <a16:rowId xmlns:a16="http://schemas.microsoft.com/office/drawing/2014/main" val="10000"/>
                  </a:ext>
                </a:extLst>
              </a:tr>
              <a:tr h="228600">
                <a:tc>
                  <a:txBody>
                    <a:bodyPr/>
                    <a:lstStyle/>
                    <a:p>
                      <a:r>
                        <a:rPr lang="en-US" sz="1100" b="1" dirty="0"/>
                        <a:t>Military Program</a:t>
                      </a:r>
                    </a:p>
                  </a:txBody>
                  <a:tcPr marL="68580" marR="68580" marT="34290" marB="34290">
                    <a:solidFill>
                      <a:schemeClr val="tx2">
                        <a:lumMod val="95000"/>
                      </a:schemeClr>
                    </a:solidFill>
                  </a:tcPr>
                </a:tc>
                <a:tc>
                  <a:txBody>
                    <a:bodyPr/>
                    <a:lstStyle/>
                    <a:p>
                      <a:pPr algn="ctr"/>
                      <a:r>
                        <a:rPr lang="en-US" sz="1100" b="1" dirty="0"/>
                        <a:t>$242M</a:t>
                      </a:r>
                    </a:p>
                  </a:txBody>
                  <a:tcPr marL="68580" marR="68580" marT="34290" marB="34290">
                    <a:solidFill>
                      <a:schemeClr val="tx2">
                        <a:lumMod val="95000"/>
                      </a:schemeClr>
                    </a:solidFill>
                  </a:tcPr>
                </a:tc>
                <a:tc>
                  <a:txBody>
                    <a:bodyPr/>
                    <a:lstStyle/>
                    <a:p>
                      <a:pPr algn="ctr"/>
                      <a:r>
                        <a:rPr lang="en-US" sz="1100" b="1" dirty="0"/>
                        <a:t>$387M</a:t>
                      </a:r>
                    </a:p>
                  </a:txBody>
                  <a:tcPr marL="68580" marR="68580" marT="34290" marB="34290">
                    <a:solidFill>
                      <a:schemeClr val="tx2">
                        <a:lumMod val="95000"/>
                      </a:schemeClr>
                    </a:solidFill>
                  </a:tcPr>
                </a:tc>
                <a:extLst>
                  <a:ext uri="{0D108BD9-81ED-4DB2-BD59-A6C34878D82A}">
                    <a16:rowId xmlns:a16="http://schemas.microsoft.com/office/drawing/2014/main" val="10001"/>
                  </a:ext>
                </a:extLst>
              </a:tr>
              <a:tr h="228600">
                <a:tc>
                  <a:txBody>
                    <a:bodyPr/>
                    <a:lstStyle/>
                    <a:p>
                      <a:pPr algn="l"/>
                      <a:r>
                        <a:rPr lang="en-US" sz="1100" b="1" dirty="0"/>
                        <a:t>Civil Works Program</a:t>
                      </a:r>
                    </a:p>
                  </a:txBody>
                  <a:tcPr marL="68580" marR="68580" marT="34290" marB="34290">
                    <a:solidFill>
                      <a:schemeClr val="tx2">
                        <a:lumMod val="95000"/>
                      </a:schemeClr>
                    </a:solidFill>
                  </a:tcPr>
                </a:tc>
                <a:tc>
                  <a:txBody>
                    <a:bodyPr/>
                    <a:lstStyle/>
                    <a:p>
                      <a:pPr algn="ctr"/>
                      <a:r>
                        <a:rPr lang="en-US" sz="1100" b="1" dirty="0"/>
                        <a:t>$385M</a:t>
                      </a:r>
                    </a:p>
                  </a:txBody>
                  <a:tcPr marL="68580" marR="68580" marT="34290" marB="34290">
                    <a:solidFill>
                      <a:schemeClr val="tx2">
                        <a:lumMod val="95000"/>
                      </a:schemeClr>
                    </a:solidFill>
                  </a:tcPr>
                </a:tc>
                <a:tc>
                  <a:txBody>
                    <a:bodyPr/>
                    <a:lstStyle/>
                    <a:p>
                      <a:pPr algn="ctr"/>
                      <a:r>
                        <a:rPr lang="en-US" sz="1100" b="1" dirty="0"/>
                        <a:t>$563M</a:t>
                      </a:r>
                    </a:p>
                  </a:txBody>
                  <a:tcPr marL="68580" marR="68580" marT="34290" marB="34290">
                    <a:solidFill>
                      <a:schemeClr val="tx2">
                        <a:lumMod val="95000"/>
                      </a:schemeClr>
                    </a:solidFill>
                  </a:tcPr>
                </a:tc>
                <a:extLst>
                  <a:ext uri="{0D108BD9-81ED-4DB2-BD59-A6C34878D82A}">
                    <a16:rowId xmlns:a16="http://schemas.microsoft.com/office/drawing/2014/main" val="10002"/>
                  </a:ext>
                </a:extLst>
              </a:tr>
              <a:tr h="228600">
                <a:tc>
                  <a:txBody>
                    <a:bodyPr/>
                    <a:lstStyle/>
                    <a:p>
                      <a:pPr algn="l"/>
                      <a:r>
                        <a:rPr lang="en-US" sz="1100" b="1" dirty="0"/>
                        <a:t>Environmental Interagency &amp; International Support</a:t>
                      </a:r>
                      <a:r>
                        <a:rPr lang="en-US" sz="1100" b="1" baseline="0" dirty="0"/>
                        <a:t>  </a:t>
                      </a:r>
                      <a:r>
                        <a:rPr lang="en-US" sz="1100" b="1" dirty="0"/>
                        <a:t>(EIIS)</a:t>
                      </a:r>
                    </a:p>
                  </a:txBody>
                  <a:tcPr marL="68580" marR="68580" marT="34290" marB="34290">
                    <a:solidFill>
                      <a:schemeClr val="tx2">
                        <a:lumMod val="95000"/>
                      </a:schemeClr>
                    </a:solidFill>
                  </a:tcPr>
                </a:tc>
                <a:tc>
                  <a:txBody>
                    <a:bodyPr/>
                    <a:lstStyle/>
                    <a:p>
                      <a:pPr algn="ctr"/>
                      <a:r>
                        <a:rPr lang="en-US" sz="1100" b="1" dirty="0"/>
                        <a:t>$121M</a:t>
                      </a:r>
                    </a:p>
                  </a:txBody>
                  <a:tcPr marL="68580" marR="68580" marT="34290" marB="34290">
                    <a:solidFill>
                      <a:schemeClr val="tx2">
                        <a:lumMod val="95000"/>
                      </a:schemeClr>
                    </a:solidFill>
                  </a:tcPr>
                </a:tc>
                <a:tc>
                  <a:txBody>
                    <a:bodyPr/>
                    <a:lstStyle/>
                    <a:p>
                      <a:pPr algn="ctr"/>
                      <a:r>
                        <a:rPr lang="en-US" sz="1100" b="1" dirty="0"/>
                        <a:t>$160M</a:t>
                      </a:r>
                    </a:p>
                  </a:txBody>
                  <a:tcPr marL="68580" marR="68580" marT="34290" marB="34290">
                    <a:solidFill>
                      <a:schemeClr val="tx2">
                        <a:lumMod val="95000"/>
                      </a:schemeClr>
                    </a:solidFill>
                  </a:tcPr>
                </a:tc>
                <a:extLst>
                  <a:ext uri="{0D108BD9-81ED-4DB2-BD59-A6C34878D82A}">
                    <a16:rowId xmlns:a16="http://schemas.microsoft.com/office/drawing/2014/main" val="10003"/>
                  </a:ext>
                </a:extLst>
              </a:tr>
              <a:tr h="228600">
                <a:tc>
                  <a:txBody>
                    <a:bodyPr/>
                    <a:lstStyle/>
                    <a:p>
                      <a:pPr algn="r"/>
                      <a:r>
                        <a:rPr lang="en-US" sz="1100" b="1" dirty="0"/>
                        <a:t>Total</a:t>
                      </a:r>
                      <a:r>
                        <a:rPr lang="en-US" sz="1100" b="1" baseline="0" dirty="0"/>
                        <a:t> Program</a:t>
                      </a:r>
                      <a:endParaRPr lang="en-US" sz="1100" b="1" dirty="0"/>
                    </a:p>
                  </a:txBody>
                  <a:tcPr marL="68580" marR="68580" marT="34290" marB="34290">
                    <a:solidFill>
                      <a:schemeClr val="tx2">
                        <a:lumMod val="95000"/>
                      </a:schemeClr>
                    </a:solidFill>
                  </a:tcPr>
                </a:tc>
                <a:tc>
                  <a:txBody>
                    <a:bodyPr/>
                    <a:lstStyle/>
                    <a:p>
                      <a:pPr algn="ctr"/>
                      <a:r>
                        <a:rPr lang="en-US" sz="1100" b="1" dirty="0"/>
                        <a:t>$869M</a:t>
                      </a:r>
                    </a:p>
                  </a:txBody>
                  <a:tcPr marL="68580" marR="68580" marT="34290" marB="34290">
                    <a:solidFill>
                      <a:schemeClr val="tx2">
                        <a:lumMod val="95000"/>
                      </a:schemeClr>
                    </a:solidFill>
                  </a:tcPr>
                </a:tc>
                <a:tc>
                  <a:txBody>
                    <a:bodyPr/>
                    <a:lstStyle/>
                    <a:p>
                      <a:pPr algn="ctr"/>
                      <a:r>
                        <a:rPr lang="en-US" sz="1100" b="1" dirty="0"/>
                        <a:t>$989M</a:t>
                      </a:r>
                    </a:p>
                  </a:txBody>
                  <a:tcPr marL="68580" marR="68580" marT="34290" marB="34290">
                    <a:solidFill>
                      <a:schemeClr val="tx2">
                        <a:lumMod val="95000"/>
                      </a:schemeClr>
                    </a:solidFill>
                  </a:tcPr>
                </a:tc>
                <a:extLst>
                  <a:ext uri="{0D108BD9-81ED-4DB2-BD59-A6C34878D82A}">
                    <a16:rowId xmlns:a16="http://schemas.microsoft.com/office/drawing/2014/main" val="10004"/>
                  </a:ext>
                </a:extLst>
              </a:tr>
            </a:tbl>
          </a:graphicData>
        </a:graphic>
      </p:graphicFrame>
      <p:graphicFrame>
        <p:nvGraphicFramePr>
          <p:cNvPr id="11" name="Chart 10"/>
          <p:cNvGraphicFramePr/>
          <p:nvPr>
            <p:extLst>
              <p:ext uri="{D42A27DB-BD31-4B8C-83A1-F6EECF244321}">
                <p14:modId xmlns:p14="http://schemas.microsoft.com/office/powerpoint/2010/main" val="3796466825"/>
              </p:ext>
            </p:extLst>
          </p:nvPr>
        </p:nvGraphicFramePr>
        <p:xfrm>
          <a:off x="3642156" y="1882449"/>
          <a:ext cx="5265624" cy="21717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p:nvPr>
            <p:extLst>
              <p:ext uri="{D42A27DB-BD31-4B8C-83A1-F6EECF244321}">
                <p14:modId xmlns:p14="http://schemas.microsoft.com/office/powerpoint/2010/main" val="3006392298"/>
              </p:ext>
            </p:extLst>
          </p:nvPr>
        </p:nvGraphicFramePr>
        <p:xfrm>
          <a:off x="1159991" y="1876683"/>
          <a:ext cx="3028950" cy="2171700"/>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a:off x="2064165" y="4136327"/>
            <a:ext cx="1112805" cy="253916"/>
          </a:xfrm>
          <a:prstGeom prst="rect">
            <a:avLst/>
          </a:prstGeom>
          <a:solidFill>
            <a:schemeClr val="tx2"/>
          </a:solidFill>
        </p:spPr>
        <p:txBody>
          <a:bodyPr wrap="none" rtlCol="0">
            <a:spAutoFit/>
          </a:bodyPr>
          <a:lstStyle/>
          <a:p>
            <a:r>
              <a:rPr lang="en-US" sz="1050" dirty="0">
                <a:solidFill>
                  <a:srgbClr val="000000"/>
                </a:solidFill>
                <a:latin typeface="Calibri" pitchFamily="34" charset="0"/>
                <a:cs typeface="Calibri" pitchFamily="34" charset="0"/>
              </a:rPr>
              <a:t>(in expenditures)</a:t>
            </a:r>
          </a:p>
        </p:txBody>
      </p:sp>
      <p:sp>
        <p:nvSpPr>
          <p:cNvPr id="14" name="Slide Number Placeholder 6"/>
          <p:cNvSpPr>
            <a:spLocks noGrp="1"/>
          </p:cNvSpPr>
          <p:nvPr>
            <p:ph type="sldNum" sz="quarter" idx="4294967295"/>
          </p:nvPr>
        </p:nvSpPr>
        <p:spPr>
          <a:xfrm>
            <a:off x="4984581" y="6123549"/>
            <a:ext cx="207046" cy="273844"/>
          </a:xfrm>
          <a:prstGeom prst="rect">
            <a:avLst/>
          </a:prstGeom>
        </p:spPr>
        <p:txBody>
          <a:bodyPr/>
          <a:lstStyle/>
          <a:p>
            <a:pPr algn="ctr"/>
            <a:r>
              <a:rPr lang="en-US" sz="750" dirty="0">
                <a:solidFill>
                  <a:srgbClr val="000000"/>
                </a:solidFill>
              </a:rPr>
              <a:t>7</a:t>
            </a:r>
          </a:p>
        </p:txBody>
      </p:sp>
      <p:sp>
        <p:nvSpPr>
          <p:cNvPr id="15" name="TextBox 14"/>
          <p:cNvSpPr txBox="1"/>
          <p:nvPr/>
        </p:nvSpPr>
        <p:spPr>
          <a:xfrm>
            <a:off x="4924671" y="4107833"/>
            <a:ext cx="1112805" cy="253916"/>
          </a:xfrm>
          <a:prstGeom prst="rect">
            <a:avLst/>
          </a:prstGeom>
          <a:solidFill>
            <a:schemeClr val="tx2"/>
          </a:solidFill>
        </p:spPr>
        <p:txBody>
          <a:bodyPr wrap="none" rtlCol="0">
            <a:spAutoFit/>
          </a:bodyPr>
          <a:lstStyle/>
          <a:p>
            <a:r>
              <a:rPr lang="en-US" sz="1050" dirty="0">
                <a:solidFill>
                  <a:srgbClr val="000000"/>
                </a:solidFill>
                <a:latin typeface="Calibri" pitchFamily="34" charset="0"/>
                <a:cs typeface="Calibri" pitchFamily="34" charset="0"/>
              </a:rPr>
              <a:t>(in expenditures)</a:t>
            </a:r>
          </a:p>
        </p:txBody>
      </p:sp>
      <p:sp>
        <p:nvSpPr>
          <p:cNvPr id="10" name="Title 1"/>
          <p:cNvSpPr txBox="1">
            <a:spLocks/>
          </p:cNvSpPr>
          <p:nvPr/>
        </p:nvSpPr>
        <p:spPr bwMode="auto">
          <a:xfrm>
            <a:off x="2169699" y="464715"/>
            <a:ext cx="4615250" cy="403622"/>
          </a:xfrm>
          <a:prstGeom prst="rect">
            <a:avLst/>
          </a:prstGeom>
          <a:noFill/>
          <a:ln w="9525">
            <a:noFill/>
            <a:miter lim="800000"/>
            <a:headEnd/>
            <a:tailEnd/>
          </a:ln>
        </p:spPr>
        <p:txBody>
          <a:bodyPr vert="horz" lIns="68580" tIns="34290" rIns="68580" bIns="34290" rtlCol="0" anchor="ctr">
            <a:normAutofit/>
          </a:bodyPr>
          <a:lstStyle>
            <a:lvl1pPr algn="ctr" rtl="0" eaLnBrk="1" fontAlgn="base" hangingPunct="1">
              <a:spcBef>
                <a:spcPct val="0"/>
              </a:spcBef>
              <a:spcAft>
                <a:spcPct val="0"/>
              </a:spcAft>
              <a:defRPr sz="1350" b="1" kern="1200" cap="all" baseline="0">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68" algn="l" rtl="0" eaLnBrk="1" fontAlgn="base" hangingPunct="1">
              <a:spcBef>
                <a:spcPct val="0"/>
              </a:spcBef>
              <a:spcAft>
                <a:spcPct val="0"/>
              </a:spcAft>
              <a:defRPr sz="2475">
                <a:solidFill>
                  <a:schemeClr val="tx1"/>
                </a:solidFill>
                <a:latin typeface="Arial" charset="0"/>
                <a:cs typeface="Arial" charset="0"/>
              </a:defRPr>
            </a:lvl6pPr>
            <a:lvl7pPr marL="514337" algn="l" rtl="0" eaLnBrk="1" fontAlgn="base" hangingPunct="1">
              <a:spcBef>
                <a:spcPct val="0"/>
              </a:spcBef>
              <a:spcAft>
                <a:spcPct val="0"/>
              </a:spcAft>
              <a:defRPr sz="2475">
                <a:solidFill>
                  <a:schemeClr val="tx1"/>
                </a:solidFill>
                <a:latin typeface="Arial" charset="0"/>
                <a:cs typeface="Arial" charset="0"/>
              </a:defRPr>
            </a:lvl7pPr>
            <a:lvl8pPr marL="771506" algn="l" rtl="0" eaLnBrk="1" fontAlgn="base" hangingPunct="1">
              <a:spcBef>
                <a:spcPct val="0"/>
              </a:spcBef>
              <a:spcAft>
                <a:spcPct val="0"/>
              </a:spcAft>
              <a:defRPr sz="2475">
                <a:solidFill>
                  <a:schemeClr val="tx1"/>
                </a:solidFill>
                <a:latin typeface="Arial" charset="0"/>
                <a:cs typeface="Arial" charset="0"/>
              </a:defRPr>
            </a:lvl8pPr>
            <a:lvl9pPr marL="1028675" algn="l" rtl="0" eaLnBrk="1" fontAlgn="base" hangingPunct="1">
              <a:spcBef>
                <a:spcPct val="0"/>
              </a:spcBef>
              <a:spcAft>
                <a:spcPct val="0"/>
              </a:spcAft>
              <a:defRPr sz="2475">
                <a:solidFill>
                  <a:schemeClr val="tx1"/>
                </a:solidFill>
                <a:latin typeface="Arial" charset="0"/>
                <a:cs typeface="Arial" charset="0"/>
              </a:defRPr>
            </a:lvl9pPr>
          </a:lstStyle>
          <a:p>
            <a:r>
              <a:rPr lang="en-US" sz="2000" b="0" dirty="0">
                <a:solidFill>
                  <a:srgbClr val="000000">
                    <a:lumMod val="75000"/>
                    <a:lumOff val="25000"/>
                  </a:srgbClr>
                </a:solidFill>
              </a:rPr>
              <a:t>New York District </a:t>
            </a:r>
          </a:p>
        </p:txBody>
      </p:sp>
    </p:spTree>
    <p:extLst>
      <p:ext uri="{BB962C8B-B14F-4D97-AF65-F5344CB8AC3E}">
        <p14:creationId xmlns:p14="http://schemas.microsoft.com/office/powerpoint/2010/main" val="23623965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p:cNvPicPr>
            <a:picLocks noChangeAspect="1" noChangeArrowheads="1"/>
          </p:cNvPicPr>
          <p:nvPr/>
        </p:nvPicPr>
        <p:blipFill>
          <a:blip r:embed="rId3" cstate="print"/>
          <a:srcRect/>
          <a:stretch>
            <a:fillRect/>
          </a:stretch>
        </p:blipFill>
        <p:spPr bwMode="auto">
          <a:xfrm>
            <a:off x="6537494" y="1548792"/>
            <a:ext cx="2162279" cy="1117484"/>
          </a:xfrm>
          <a:prstGeom prst="rect">
            <a:avLst/>
          </a:prstGeom>
          <a:noFill/>
          <a:ln w="3175">
            <a:solidFill>
              <a:schemeClr val="tx1"/>
            </a:solidFill>
            <a:miter lim="800000"/>
            <a:headEnd/>
            <a:tailEnd/>
          </a:ln>
        </p:spPr>
      </p:pic>
      <p:sp>
        <p:nvSpPr>
          <p:cNvPr id="11272" name="Text Box 19"/>
          <p:cNvSpPr txBox="1">
            <a:spLocks noChangeArrowheads="1"/>
          </p:cNvSpPr>
          <p:nvPr/>
        </p:nvSpPr>
        <p:spPr bwMode="auto">
          <a:xfrm>
            <a:off x="1819456" y="4760615"/>
            <a:ext cx="2695394" cy="230832"/>
          </a:xfrm>
          <a:prstGeom prst="rect">
            <a:avLst/>
          </a:prstGeom>
          <a:noFill/>
          <a:ln w="9525">
            <a:noFill/>
            <a:miter lim="800000"/>
            <a:headEnd/>
            <a:tailEnd/>
          </a:ln>
        </p:spPr>
        <p:txBody>
          <a:bodyPr wrap="square">
            <a:spAutoFit/>
          </a:bodyPr>
          <a:lstStyle/>
          <a:p>
            <a:pPr algn="ctr"/>
            <a:endParaRPr lang="en-US" sz="900" b="1" dirty="0"/>
          </a:p>
        </p:txBody>
      </p:sp>
      <p:sp>
        <p:nvSpPr>
          <p:cNvPr id="11275" name="Text Box 23"/>
          <p:cNvSpPr txBox="1">
            <a:spLocks noChangeArrowheads="1"/>
          </p:cNvSpPr>
          <p:nvPr/>
        </p:nvSpPr>
        <p:spPr bwMode="auto">
          <a:xfrm>
            <a:off x="85448" y="2868692"/>
            <a:ext cx="2458283" cy="369332"/>
          </a:xfrm>
          <a:prstGeom prst="rect">
            <a:avLst/>
          </a:prstGeom>
          <a:noFill/>
          <a:ln w="9525">
            <a:noFill/>
            <a:miter lim="800000"/>
            <a:headEnd/>
            <a:tailEnd/>
          </a:ln>
        </p:spPr>
        <p:txBody>
          <a:bodyPr wrap="square">
            <a:spAutoFit/>
          </a:bodyPr>
          <a:lstStyle/>
          <a:p>
            <a:pPr algn="ctr"/>
            <a:r>
              <a:rPr lang="en-US" sz="900" b="1" dirty="0">
                <a:latin typeface="Calibri" pitchFamily="34" charset="0"/>
                <a:cs typeface="Calibri" pitchFamily="34" charset="0"/>
              </a:rPr>
              <a:t>U.S. Military Academy West Point, New York</a:t>
            </a:r>
          </a:p>
          <a:p>
            <a:pPr algn="ctr"/>
            <a:r>
              <a:rPr lang="en-US" sz="900" b="1" dirty="0">
                <a:latin typeface="Calibri" pitchFamily="34" charset="0"/>
                <a:cs typeface="Calibri" pitchFamily="34" charset="0"/>
              </a:rPr>
              <a:t>Davis Barracks </a:t>
            </a:r>
          </a:p>
        </p:txBody>
      </p:sp>
      <p:grpSp>
        <p:nvGrpSpPr>
          <p:cNvPr id="2" name="Group 26"/>
          <p:cNvGrpSpPr/>
          <p:nvPr/>
        </p:nvGrpSpPr>
        <p:grpSpPr>
          <a:xfrm>
            <a:off x="3386753" y="4383420"/>
            <a:ext cx="2174421" cy="2166015"/>
            <a:chOff x="5621175" y="3406674"/>
            <a:chExt cx="3364111" cy="3150568"/>
          </a:xfrm>
        </p:grpSpPr>
        <p:pic>
          <p:nvPicPr>
            <p:cNvPr id="31" name="Picture 8" descr="Chapel.JPG"/>
            <p:cNvPicPr>
              <a:picLocks noChangeAspect="1"/>
            </p:cNvPicPr>
            <p:nvPr/>
          </p:nvPicPr>
          <p:blipFill>
            <a:blip r:embed="rId4" cstate="print"/>
            <a:srcRect/>
            <a:stretch>
              <a:fillRect/>
            </a:stretch>
          </p:blipFill>
          <p:spPr bwMode="auto">
            <a:xfrm>
              <a:off x="5621175" y="4146075"/>
              <a:ext cx="3364111" cy="1816526"/>
            </a:xfrm>
            <a:prstGeom prst="rect">
              <a:avLst/>
            </a:prstGeom>
            <a:noFill/>
            <a:ln w="3175">
              <a:solidFill>
                <a:schemeClr val="tx1"/>
              </a:solidFill>
              <a:miter lim="800000"/>
              <a:headEnd/>
              <a:tailEnd/>
            </a:ln>
          </p:spPr>
        </p:pic>
        <p:sp>
          <p:nvSpPr>
            <p:cNvPr id="11273" name="Text Box 21"/>
            <p:cNvSpPr txBox="1">
              <a:spLocks noChangeArrowheads="1"/>
            </p:cNvSpPr>
            <p:nvPr/>
          </p:nvSpPr>
          <p:spPr bwMode="auto">
            <a:xfrm>
              <a:off x="5787493" y="6087184"/>
              <a:ext cx="3196665" cy="470058"/>
            </a:xfrm>
            <a:prstGeom prst="rect">
              <a:avLst/>
            </a:prstGeom>
            <a:noFill/>
            <a:ln w="9525">
              <a:noFill/>
              <a:miter lim="800000"/>
              <a:headEnd/>
              <a:tailEnd/>
            </a:ln>
          </p:spPr>
          <p:txBody>
            <a:bodyPr wrap="square">
              <a:spAutoFit/>
            </a:bodyPr>
            <a:lstStyle/>
            <a:p>
              <a:pPr algn="ctr"/>
              <a:r>
                <a:rPr lang="en-US" sz="750" b="1" dirty="0">
                  <a:cs typeface="Arial" panose="020B0604020202020204" pitchFamily="34" charset="0"/>
                </a:rPr>
                <a:t>Fort Drum, New York</a:t>
              </a:r>
            </a:p>
            <a:p>
              <a:pPr algn="ctr"/>
              <a:r>
                <a:rPr lang="en-US" sz="750" b="1" dirty="0">
                  <a:cs typeface="Arial" panose="020B0604020202020204" pitchFamily="34" charset="0"/>
                </a:rPr>
                <a:t>Child Development Center</a:t>
              </a:r>
            </a:p>
          </p:txBody>
        </p:sp>
        <p:sp>
          <p:nvSpPr>
            <p:cNvPr id="26" name="Text Box 21">
              <a:extLst>
                <a:ext uri="{FF2B5EF4-FFF2-40B4-BE49-F238E27FC236}">
                  <a16:creationId xmlns:a16="http://schemas.microsoft.com/office/drawing/2014/main" id="{6BCEBF82-BE3F-400D-8E84-7341A07F4C62}"/>
                </a:ext>
              </a:extLst>
            </p:cNvPr>
            <p:cNvSpPr txBox="1">
              <a:spLocks noChangeArrowheads="1"/>
            </p:cNvSpPr>
            <p:nvPr/>
          </p:nvSpPr>
          <p:spPr bwMode="auto">
            <a:xfrm>
              <a:off x="5768154" y="3406674"/>
              <a:ext cx="3196665" cy="302180"/>
            </a:xfrm>
            <a:prstGeom prst="rect">
              <a:avLst/>
            </a:prstGeom>
            <a:noFill/>
            <a:ln w="9525">
              <a:noFill/>
              <a:miter lim="800000"/>
              <a:headEnd/>
              <a:tailEnd/>
            </a:ln>
          </p:spPr>
          <p:txBody>
            <a:bodyPr wrap="square">
              <a:spAutoFit/>
            </a:bodyPr>
            <a:lstStyle/>
            <a:p>
              <a:pPr algn="ctr"/>
              <a:r>
                <a:rPr lang="en-US" sz="750" b="1" dirty="0">
                  <a:cs typeface="Arial" panose="020B0604020202020204" pitchFamily="34" charset="0"/>
                </a:rPr>
                <a:t>Fort Drum, New York Troop Barracks</a:t>
              </a:r>
            </a:p>
          </p:txBody>
        </p:sp>
      </p:grpSp>
      <p:sp>
        <p:nvSpPr>
          <p:cNvPr id="11279" name="Text Box 23"/>
          <p:cNvSpPr txBox="1">
            <a:spLocks noChangeArrowheads="1"/>
          </p:cNvSpPr>
          <p:nvPr/>
        </p:nvSpPr>
        <p:spPr bwMode="auto">
          <a:xfrm>
            <a:off x="6560329" y="2731542"/>
            <a:ext cx="2122761" cy="323165"/>
          </a:xfrm>
          <a:prstGeom prst="rect">
            <a:avLst/>
          </a:prstGeom>
          <a:noFill/>
          <a:ln w="9525">
            <a:noFill/>
            <a:miter lim="800000"/>
            <a:headEnd/>
            <a:tailEnd/>
          </a:ln>
        </p:spPr>
        <p:txBody>
          <a:bodyPr wrap="square">
            <a:spAutoFit/>
          </a:bodyPr>
          <a:lstStyle/>
          <a:p>
            <a:pPr algn="ctr">
              <a:spcBef>
                <a:spcPts val="0"/>
              </a:spcBef>
            </a:pPr>
            <a:r>
              <a:rPr lang="en-US" sz="750" b="1" dirty="0"/>
              <a:t>Joint Base McGuire-Dix-Lakehurst </a:t>
            </a:r>
            <a:r>
              <a:rPr lang="en-US" sz="750" b="1" dirty="0">
                <a:cs typeface="Arial" panose="020B0604020202020204" pitchFamily="34" charset="0"/>
              </a:rPr>
              <a:t>Base New Jersey</a:t>
            </a:r>
          </a:p>
        </p:txBody>
      </p:sp>
      <p:grpSp>
        <p:nvGrpSpPr>
          <p:cNvPr id="3" name="Group 25"/>
          <p:cNvGrpSpPr/>
          <p:nvPr/>
        </p:nvGrpSpPr>
        <p:grpSpPr>
          <a:xfrm>
            <a:off x="6513638" y="4804033"/>
            <a:ext cx="2471741" cy="1609085"/>
            <a:chOff x="5508189" y="2500744"/>
            <a:chExt cx="3385709" cy="2340488"/>
          </a:xfrm>
        </p:grpSpPr>
        <p:pic>
          <p:nvPicPr>
            <p:cNvPr id="33" name="Picture 9"/>
            <p:cNvPicPr>
              <a:picLocks noChangeAspect="1" noChangeArrowheads="1"/>
            </p:cNvPicPr>
            <p:nvPr/>
          </p:nvPicPr>
          <p:blipFill rotWithShape="1">
            <a:blip r:embed="rId5" cstate="print"/>
            <a:srcRect t="14563" r="10080" b="17476"/>
            <a:stretch/>
          </p:blipFill>
          <p:spPr bwMode="auto">
            <a:xfrm>
              <a:off x="5508189" y="2500744"/>
              <a:ext cx="3019115" cy="1708908"/>
            </a:xfrm>
            <a:prstGeom prst="rect">
              <a:avLst/>
            </a:prstGeom>
            <a:noFill/>
            <a:ln w="3175">
              <a:solidFill>
                <a:schemeClr val="tx1"/>
              </a:solidFill>
              <a:miter lim="800000"/>
              <a:headEnd/>
              <a:tailEnd/>
            </a:ln>
          </p:spPr>
        </p:pic>
        <p:sp>
          <p:nvSpPr>
            <p:cNvPr id="11271" name="Text Box 17"/>
            <p:cNvSpPr txBox="1">
              <a:spLocks noChangeArrowheads="1"/>
            </p:cNvSpPr>
            <p:nvPr/>
          </p:nvSpPr>
          <p:spPr bwMode="auto">
            <a:xfrm>
              <a:off x="5595210" y="4203294"/>
              <a:ext cx="3298688" cy="637938"/>
            </a:xfrm>
            <a:prstGeom prst="rect">
              <a:avLst/>
            </a:prstGeom>
            <a:noFill/>
            <a:ln w="9525">
              <a:noFill/>
              <a:miter lim="800000"/>
              <a:headEnd/>
              <a:tailEnd/>
            </a:ln>
          </p:spPr>
          <p:txBody>
            <a:bodyPr wrap="square">
              <a:spAutoFit/>
            </a:bodyPr>
            <a:lstStyle/>
            <a:p>
              <a:pPr algn="ctr"/>
              <a:r>
                <a:rPr lang="en-US" sz="750" b="1" dirty="0" err="1">
                  <a:cs typeface="Arial" panose="020B0604020202020204" pitchFamily="34" charset="0"/>
                </a:rPr>
                <a:t>Picatinny</a:t>
              </a:r>
              <a:r>
                <a:rPr lang="en-US" sz="750" b="1" dirty="0">
                  <a:cs typeface="Arial" panose="020B0604020202020204" pitchFamily="34" charset="0"/>
                </a:rPr>
                <a:t> Arsenal, New Jersey</a:t>
              </a:r>
            </a:p>
            <a:p>
              <a:pPr algn="ctr"/>
              <a:r>
                <a:rPr lang="en-US" sz="750" b="1" dirty="0">
                  <a:cs typeface="Arial" panose="020B0604020202020204" pitchFamily="34" charset="0"/>
                </a:rPr>
                <a:t>Packaging, Handling, Shipping and Transportation Facility</a:t>
              </a:r>
            </a:p>
          </p:txBody>
        </p:sp>
      </p:grpSp>
      <p:grpSp>
        <p:nvGrpSpPr>
          <p:cNvPr id="4" name="Group 27"/>
          <p:cNvGrpSpPr/>
          <p:nvPr/>
        </p:nvGrpSpPr>
        <p:grpSpPr>
          <a:xfrm>
            <a:off x="426253" y="5078691"/>
            <a:ext cx="1919804" cy="1500369"/>
            <a:chOff x="6628494" y="2828347"/>
            <a:chExt cx="2460410" cy="2090932"/>
          </a:xfrm>
        </p:grpSpPr>
        <p:pic>
          <p:nvPicPr>
            <p:cNvPr id="13313" name="Picture 1" descr="G:\New York District Times Revamped Editions\2013 Year in Review\Images\2013-10-04 12.20.47.jpg"/>
            <p:cNvPicPr>
              <a:picLocks noChangeAspect="1" noChangeArrowheads="1"/>
            </p:cNvPicPr>
            <p:nvPr/>
          </p:nvPicPr>
          <p:blipFill>
            <a:blip r:embed="rId6" cstate="print"/>
            <a:srcRect t="2400"/>
            <a:stretch>
              <a:fillRect/>
            </a:stretch>
          </p:blipFill>
          <p:spPr bwMode="auto">
            <a:xfrm>
              <a:off x="6628494" y="2828347"/>
              <a:ext cx="2387600" cy="1747725"/>
            </a:xfrm>
            <a:prstGeom prst="rect">
              <a:avLst/>
            </a:prstGeom>
            <a:noFill/>
            <a:ln w="3175">
              <a:solidFill>
                <a:schemeClr val="tx1"/>
              </a:solidFill>
            </a:ln>
          </p:spPr>
        </p:pic>
        <p:sp>
          <p:nvSpPr>
            <p:cNvPr id="32" name="Text Box 23"/>
            <p:cNvSpPr txBox="1">
              <a:spLocks noChangeArrowheads="1"/>
            </p:cNvSpPr>
            <p:nvPr/>
          </p:nvSpPr>
          <p:spPr bwMode="auto">
            <a:xfrm>
              <a:off x="6699930" y="4597589"/>
              <a:ext cx="2388974" cy="321690"/>
            </a:xfrm>
            <a:prstGeom prst="rect">
              <a:avLst/>
            </a:prstGeom>
            <a:noFill/>
            <a:ln w="9525">
              <a:noFill/>
              <a:miter lim="800000"/>
              <a:headEnd/>
              <a:tailEnd/>
            </a:ln>
          </p:spPr>
          <p:txBody>
            <a:bodyPr wrap="square">
              <a:spAutoFit/>
            </a:bodyPr>
            <a:lstStyle/>
            <a:p>
              <a:pPr algn="ctr"/>
              <a:r>
                <a:rPr lang="en-US" sz="900" b="1" dirty="0">
                  <a:latin typeface="Calibri" pitchFamily="34" charset="0"/>
                  <a:cs typeface="Calibri" pitchFamily="34" charset="0"/>
                </a:rPr>
                <a:t>Thule Air Base, Greenland </a:t>
              </a:r>
            </a:p>
          </p:txBody>
        </p:sp>
      </p:grpSp>
      <p:sp>
        <p:nvSpPr>
          <p:cNvPr id="37" name="Content Placeholder 36"/>
          <p:cNvSpPr>
            <a:spLocks noGrp="1"/>
          </p:cNvSpPr>
          <p:nvPr>
            <p:ph sz="half" idx="1"/>
          </p:nvPr>
        </p:nvSpPr>
        <p:spPr>
          <a:xfrm>
            <a:off x="2643131" y="1296197"/>
            <a:ext cx="3854766" cy="2571750"/>
          </a:xfrm>
        </p:spPr>
        <p:txBody>
          <a:bodyPr/>
          <a:lstStyle/>
          <a:p>
            <a:pPr marL="0" indent="0"/>
            <a:r>
              <a:rPr lang="en-US" sz="1500" b="1" dirty="0"/>
              <a:t>Military Construction Support</a:t>
            </a:r>
          </a:p>
          <a:p>
            <a:pPr lvl="1">
              <a:buFont typeface="Wingdings" pitchFamily="2" charset="2"/>
              <a:buChar char="Ø"/>
            </a:pPr>
            <a:r>
              <a:rPr lang="en-US" sz="1200" dirty="0"/>
              <a:t>U.S. Military Academy, West Point, N.Y.</a:t>
            </a:r>
          </a:p>
          <a:p>
            <a:pPr lvl="1">
              <a:buFont typeface="Wingdings" pitchFamily="2" charset="2"/>
              <a:buChar char="Ø"/>
            </a:pPr>
            <a:r>
              <a:rPr lang="en-US" sz="1200" dirty="0"/>
              <a:t>Fort Drum, N.Y.</a:t>
            </a:r>
          </a:p>
          <a:p>
            <a:pPr lvl="1">
              <a:buFont typeface="Wingdings" pitchFamily="2" charset="2"/>
              <a:buChar char="Ø"/>
            </a:pPr>
            <a:r>
              <a:rPr lang="en-US" sz="1200" dirty="0"/>
              <a:t>Fort Hamilton, N.Y. </a:t>
            </a:r>
          </a:p>
          <a:p>
            <a:pPr lvl="1">
              <a:buFont typeface="Wingdings" pitchFamily="2" charset="2"/>
              <a:buChar char="Ø"/>
            </a:pPr>
            <a:r>
              <a:rPr lang="en-US" sz="1200" dirty="0" err="1"/>
              <a:t>Watervliet</a:t>
            </a:r>
            <a:r>
              <a:rPr lang="en-US" sz="1200" dirty="0"/>
              <a:t> Arsenal, N.Y. </a:t>
            </a:r>
          </a:p>
          <a:p>
            <a:pPr lvl="1">
              <a:buFont typeface="Wingdings" pitchFamily="2" charset="2"/>
              <a:buChar char="Ø"/>
            </a:pPr>
            <a:r>
              <a:rPr lang="en-US" sz="1200" dirty="0"/>
              <a:t>Niagara Air Force Base, N.Y. </a:t>
            </a:r>
          </a:p>
          <a:p>
            <a:pPr lvl="1">
              <a:buFont typeface="Wingdings" pitchFamily="2" charset="2"/>
              <a:buChar char="Ø"/>
            </a:pPr>
            <a:r>
              <a:rPr lang="en-US" sz="1200" dirty="0" err="1"/>
              <a:t>Picatinny</a:t>
            </a:r>
            <a:r>
              <a:rPr lang="en-US" sz="1200" dirty="0"/>
              <a:t> Arsenal, N.J. </a:t>
            </a:r>
          </a:p>
          <a:p>
            <a:pPr lvl="1">
              <a:buFont typeface="Wingdings" pitchFamily="2" charset="2"/>
              <a:buChar char="Ø"/>
            </a:pPr>
            <a:r>
              <a:rPr lang="en-US" sz="1200" dirty="0"/>
              <a:t>Joint Base McGuire-Dix-Lakehurst, N.J.</a:t>
            </a:r>
          </a:p>
          <a:p>
            <a:pPr lvl="1">
              <a:buFont typeface="Wingdings" pitchFamily="2" charset="2"/>
              <a:buChar char="Ø"/>
            </a:pPr>
            <a:r>
              <a:rPr lang="en-US" sz="1200" dirty="0"/>
              <a:t>Thule Air Base, Greenland</a:t>
            </a:r>
          </a:p>
        </p:txBody>
      </p:sp>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1681" y="1374844"/>
            <a:ext cx="2192136" cy="1465379"/>
          </a:xfrm>
          <a:prstGeom prst="rect">
            <a:avLst/>
          </a:prstGeom>
        </p:spPr>
      </p:pic>
      <p:pic>
        <p:nvPicPr>
          <p:cNvPr id="7" name="Picture 6"/>
          <p:cNvPicPr>
            <a:picLocks noChangeAspect="1"/>
          </p:cNvPicPr>
          <p:nvPr/>
        </p:nvPicPr>
        <p:blipFill rotWithShape="1">
          <a:blip r:embed="rId8">
            <a:extLst>
              <a:ext uri="{28A0092B-C50C-407E-A947-70E740481C1C}">
                <a14:useLocalDpi xmlns:a14="http://schemas.microsoft.com/office/drawing/2010/main" val="0"/>
              </a:ext>
            </a:extLst>
          </a:blip>
          <a:srcRect b="18767"/>
          <a:stretch/>
        </p:blipFill>
        <p:spPr>
          <a:xfrm>
            <a:off x="2828665" y="3377148"/>
            <a:ext cx="3290596" cy="963845"/>
          </a:xfrm>
          <a:prstGeom prst="rect">
            <a:avLst/>
          </a:prstGeom>
        </p:spPr>
      </p:pic>
      <p:pic>
        <p:nvPicPr>
          <p:cNvPr id="9" name="Picture 8"/>
          <p:cNvPicPr>
            <a:picLocks noChangeAspect="1"/>
          </p:cNvPicPr>
          <p:nvPr/>
        </p:nvPicPr>
        <p:blipFill rotWithShape="1">
          <a:blip r:embed="rId9" cstate="print">
            <a:extLst>
              <a:ext uri="{28A0092B-C50C-407E-A947-70E740481C1C}">
                <a14:useLocalDpi xmlns:a14="http://schemas.microsoft.com/office/drawing/2010/main" val="0"/>
              </a:ext>
            </a:extLst>
          </a:blip>
          <a:srcRect t="20055" r="10404"/>
          <a:stretch/>
        </p:blipFill>
        <p:spPr>
          <a:xfrm>
            <a:off x="6503058" y="3102545"/>
            <a:ext cx="2258387" cy="1147274"/>
          </a:xfrm>
          <a:prstGeom prst="rect">
            <a:avLst/>
          </a:prstGeom>
        </p:spPr>
      </p:pic>
      <p:sp>
        <p:nvSpPr>
          <p:cNvPr id="23" name="Text Box 23"/>
          <p:cNvSpPr txBox="1">
            <a:spLocks noChangeArrowheads="1"/>
          </p:cNvSpPr>
          <p:nvPr/>
        </p:nvSpPr>
        <p:spPr bwMode="auto">
          <a:xfrm>
            <a:off x="6560329" y="4355069"/>
            <a:ext cx="2122761" cy="323165"/>
          </a:xfrm>
          <a:prstGeom prst="rect">
            <a:avLst/>
          </a:prstGeom>
          <a:noFill/>
          <a:ln w="9525">
            <a:noFill/>
            <a:miter lim="800000"/>
            <a:headEnd/>
            <a:tailEnd/>
          </a:ln>
        </p:spPr>
        <p:txBody>
          <a:bodyPr wrap="square">
            <a:spAutoFit/>
          </a:bodyPr>
          <a:lstStyle/>
          <a:p>
            <a:pPr algn="ctr">
              <a:spcBef>
                <a:spcPts val="0"/>
              </a:spcBef>
            </a:pPr>
            <a:r>
              <a:rPr lang="en-US" sz="750" b="1" dirty="0"/>
              <a:t>Niagara Falls Armed Forces Reserve Center, New York</a:t>
            </a:r>
            <a:endParaRPr lang="en-US" sz="750" b="1" dirty="0">
              <a:cs typeface="Arial" panose="020B0604020202020204" pitchFamily="34" charset="0"/>
            </a:endParaRPr>
          </a:p>
        </p:txBody>
      </p:sp>
      <p:pic>
        <p:nvPicPr>
          <p:cNvPr id="10" name="Picture 9">
            <a:extLst>
              <a:ext uri="{FF2B5EF4-FFF2-40B4-BE49-F238E27FC236}">
                <a16:creationId xmlns:a16="http://schemas.microsoft.com/office/drawing/2014/main" id="{0EC1A66D-0E61-4FDD-8942-6175F2714B7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5446" y="3287174"/>
            <a:ext cx="2429776" cy="1615733"/>
          </a:xfrm>
          <a:prstGeom prst="rect">
            <a:avLst/>
          </a:prstGeom>
        </p:spPr>
      </p:pic>
      <p:sp>
        <p:nvSpPr>
          <p:cNvPr id="25" name="Text Box 23">
            <a:extLst>
              <a:ext uri="{FF2B5EF4-FFF2-40B4-BE49-F238E27FC236}">
                <a16:creationId xmlns:a16="http://schemas.microsoft.com/office/drawing/2014/main" id="{73B49509-1F23-4104-B338-964B2A3F8D81}"/>
              </a:ext>
            </a:extLst>
          </p:cNvPr>
          <p:cNvSpPr txBox="1">
            <a:spLocks noChangeArrowheads="1"/>
          </p:cNvSpPr>
          <p:nvPr/>
        </p:nvSpPr>
        <p:spPr bwMode="auto">
          <a:xfrm>
            <a:off x="158823" y="4688531"/>
            <a:ext cx="2458283" cy="369332"/>
          </a:xfrm>
          <a:prstGeom prst="rect">
            <a:avLst/>
          </a:prstGeom>
          <a:noFill/>
          <a:ln w="9525">
            <a:noFill/>
            <a:miter lim="800000"/>
            <a:headEnd/>
            <a:tailEnd/>
          </a:ln>
        </p:spPr>
        <p:txBody>
          <a:bodyPr wrap="square">
            <a:spAutoFit/>
          </a:bodyPr>
          <a:lstStyle/>
          <a:p>
            <a:pPr algn="ctr"/>
            <a:r>
              <a:rPr lang="en-US" sz="900" b="1" dirty="0">
                <a:latin typeface="Calibri" pitchFamily="34" charset="0"/>
                <a:cs typeface="Calibri" pitchFamily="34" charset="0"/>
              </a:rPr>
              <a:t>Groundbreaking Golf Course Club House,</a:t>
            </a:r>
          </a:p>
          <a:p>
            <a:pPr algn="ctr"/>
            <a:r>
              <a:rPr lang="en-US" sz="900" b="1" dirty="0">
                <a:latin typeface="Calibri" pitchFamily="34" charset="0"/>
                <a:cs typeface="Calibri" pitchFamily="34" charset="0"/>
              </a:rPr>
              <a:t>U.S. Military Academy West Point</a:t>
            </a:r>
          </a:p>
        </p:txBody>
      </p:sp>
      <p:sp>
        <p:nvSpPr>
          <p:cNvPr id="27" name="Rectangle 2">
            <a:extLst>
              <a:ext uri="{FF2B5EF4-FFF2-40B4-BE49-F238E27FC236}">
                <a16:creationId xmlns:a16="http://schemas.microsoft.com/office/drawing/2014/main" id="{4A585749-A449-4285-962E-0523C35E7E33}"/>
              </a:ext>
            </a:extLst>
          </p:cNvPr>
          <p:cNvSpPr>
            <a:spLocks noGrp="1" noChangeArrowheads="1"/>
          </p:cNvSpPr>
          <p:nvPr>
            <p:ph type="title"/>
          </p:nvPr>
        </p:nvSpPr>
        <p:spPr bwMode="auto">
          <a:xfrm>
            <a:off x="976313" y="228600"/>
            <a:ext cx="6921500" cy="1325563"/>
          </a:xfrm>
          <a:prstGeom prst="rect">
            <a:avLst/>
          </a:prstGeom>
          <a:noFill/>
          <a:ln w="9525">
            <a:noFill/>
            <a:miter lim="800000"/>
            <a:headEnd/>
            <a:tailEnd/>
          </a:ln>
        </p:spPr>
        <p:txBody>
          <a:bodyPr anchor="ctr"/>
          <a:lstStyle/>
          <a:p>
            <a:pPr algn="ctr"/>
            <a:r>
              <a:rPr lang="en-US" sz="1800" b="1" dirty="0"/>
              <a:t>Military Programs</a:t>
            </a:r>
          </a:p>
        </p:txBody>
      </p:sp>
    </p:spTree>
    <p:extLst>
      <p:ext uri="{BB962C8B-B14F-4D97-AF65-F5344CB8AC3E}">
        <p14:creationId xmlns:p14="http://schemas.microsoft.com/office/powerpoint/2010/main" val="674239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57372" y="478744"/>
            <a:ext cx="4274669" cy="806451"/>
          </a:xfrm>
        </p:spPr>
        <p:txBody>
          <a:bodyPr>
            <a:normAutofit/>
          </a:bodyPr>
          <a:lstStyle/>
          <a:p>
            <a:r>
              <a:rPr lang="en-US" sz="1600" dirty="0"/>
              <a:t>FY21 </a:t>
            </a:r>
            <a:br>
              <a:rPr lang="en-US" sz="1600" dirty="0"/>
            </a:br>
            <a:r>
              <a:rPr lang="en-US" sz="1600" dirty="0"/>
              <a:t>Military Construction</a:t>
            </a:r>
          </a:p>
        </p:txBody>
      </p:sp>
      <p:sp>
        <p:nvSpPr>
          <p:cNvPr id="4" name="Slide Number Placeholder 3"/>
          <p:cNvSpPr>
            <a:spLocks noGrp="1"/>
          </p:cNvSpPr>
          <p:nvPr>
            <p:ph type="sldNum" sz="quarter" idx="11"/>
          </p:nvPr>
        </p:nvSpPr>
        <p:spPr/>
        <p:txBody>
          <a:bodyPr/>
          <a:lstStyle/>
          <a:p>
            <a:fld id="{0D0E9D3B-CB56-40AE-B0A9-8DA5E1AEFDB7}" type="slidenum">
              <a:rPr lang="en-US" smtClean="0"/>
              <a:pPr/>
              <a:t>11</a:t>
            </a:fld>
            <a:endParaRPr lang="en-US" dirty="0"/>
          </a:p>
        </p:txBody>
      </p:sp>
      <p:graphicFrame>
        <p:nvGraphicFramePr>
          <p:cNvPr id="7" name="Table 7">
            <a:extLst>
              <a:ext uri="{FF2B5EF4-FFF2-40B4-BE49-F238E27FC236}">
                <a16:creationId xmlns:a16="http://schemas.microsoft.com/office/drawing/2014/main" id="{2329762F-16B0-4B8C-B7E5-ECB4A0042B4D}"/>
              </a:ext>
            </a:extLst>
          </p:cNvPr>
          <p:cNvGraphicFramePr>
            <a:graphicFrameLocks noGrp="1"/>
          </p:cNvGraphicFramePr>
          <p:nvPr>
            <p:extLst>
              <p:ext uri="{D42A27DB-BD31-4B8C-83A1-F6EECF244321}">
                <p14:modId xmlns:p14="http://schemas.microsoft.com/office/powerpoint/2010/main" val="2304480976"/>
              </p:ext>
            </p:extLst>
          </p:nvPr>
        </p:nvGraphicFramePr>
        <p:xfrm>
          <a:off x="682630" y="1397000"/>
          <a:ext cx="8004168" cy="4937760"/>
        </p:xfrm>
        <a:graphic>
          <a:graphicData uri="http://schemas.openxmlformats.org/drawingml/2006/table">
            <a:tbl>
              <a:tblPr firstRow="1" bandRow="1">
                <a:tableStyleId>{5C22544A-7EE6-4342-B048-85BDC9FD1C3A}</a:tableStyleId>
              </a:tblPr>
              <a:tblGrid>
                <a:gridCol w="1334028">
                  <a:extLst>
                    <a:ext uri="{9D8B030D-6E8A-4147-A177-3AD203B41FA5}">
                      <a16:colId xmlns:a16="http://schemas.microsoft.com/office/drawing/2014/main" val="3225635822"/>
                    </a:ext>
                  </a:extLst>
                </a:gridCol>
                <a:gridCol w="1334028">
                  <a:extLst>
                    <a:ext uri="{9D8B030D-6E8A-4147-A177-3AD203B41FA5}">
                      <a16:colId xmlns:a16="http://schemas.microsoft.com/office/drawing/2014/main" val="482052046"/>
                    </a:ext>
                  </a:extLst>
                </a:gridCol>
                <a:gridCol w="1334028">
                  <a:extLst>
                    <a:ext uri="{9D8B030D-6E8A-4147-A177-3AD203B41FA5}">
                      <a16:colId xmlns:a16="http://schemas.microsoft.com/office/drawing/2014/main" val="1680719751"/>
                    </a:ext>
                  </a:extLst>
                </a:gridCol>
                <a:gridCol w="1334028">
                  <a:extLst>
                    <a:ext uri="{9D8B030D-6E8A-4147-A177-3AD203B41FA5}">
                      <a16:colId xmlns:a16="http://schemas.microsoft.com/office/drawing/2014/main" val="931181976"/>
                    </a:ext>
                  </a:extLst>
                </a:gridCol>
                <a:gridCol w="1334028">
                  <a:extLst>
                    <a:ext uri="{9D8B030D-6E8A-4147-A177-3AD203B41FA5}">
                      <a16:colId xmlns:a16="http://schemas.microsoft.com/office/drawing/2014/main" val="2983205555"/>
                    </a:ext>
                  </a:extLst>
                </a:gridCol>
                <a:gridCol w="1334028">
                  <a:extLst>
                    <a:ext uri="{9D8B030D-6E8A-4147-A177-3AD203B41FA5}">
                      <a16:colId xmlns:a16="http://schemas.microsoft.com/office/drawing/2014/main" val="2435859295"/>
                    </a:ext>
                  </a:extLst>
                </a:gridCol>
              </a:tblGrid>
              <a:tr h="370840">
                <a:tc>
                  <a:txBody>
                    <a:bodyPr/>
                    <a:lstStyle/>
                    <a:p>
                      <a:r>
                        <a:rPr lang="en-US" sz="1100" dirty="0">
                          <a:solidFill>
                            <a:schemeClr val="tx1"/>
                          </a:solidFill>
                        </a:rPr>
                        <a:t>Location</a:t>
                      </a:r>
                    </a:p>
                  </a:txBody>
                  <a:tcPr>
                    <a:solidFill>
                      <a:schemeClr val="accent4">
                        <a:lumMod val="40000"/>
                        <a:lumOff val="60000"/>
                      </a:schemeClr>
                    </a:solidFill>
                  </a:tcPr>
                </a:tc>
                <a:tc>
                  <a:txBody>
                    <a:bodyPr/>
                    <a:lstStyle/>
                    <a:p>
                      <a:r>
                        <a:rPr lang="en-US" sz="1100" dirty="0">
                          <a:solidFill>
                            <a:schemeClr val="tx1"/>
                          </a:solidFill>
                        </a:rPr>
                        <a:t>Project</a:t>
                      </a:r>
                    </a:p>
                  </a:txBody>
                  <a:tcPr>
                    <a:solidFill>
                      <a:schemeClr val="accent4">
                        <a:lumMod val="40000"/>
                        <a:lumOff val="60000"/>
                      </a:schemeClr>
                    </a:solidFill>
                  </a:tcPr>
                </a:tc>
                <a:tc>
                  <a:txBody>
                    <a:bodyPr/>
                    <a:lstStyle/>
                    <a:p>
                      <a:r>
                        <a:rPr lang="en-US" sz="1100" dirty="0">
                          <a:solidFill>
                            <a:schemeClr val="tx1"/>
                          </a:solidFill>
                        </a:rPr>
                        <a:t>Scope</a:t>
                      </a:r>
                    </a:p>
                  </a:txBody>
                  <a:tcPr>
                    <a:solidFill>
                      <a:schemeClr val="accent4">
                        <a:lumMod val="40000"/>
                        <a:lumOff val="60000"/>
                      </a:schemeClr>
                    </a:solidFill>
                  </a:tcPr>
                </a:tc>
                <a:tc>
                  <a:txBody>
                    <a:bodyPr/>
                    <a:lstStyle/>
                    <a:p>
                      <a:r>
                        <a:rPr lang="en-US" sz="1100" dirty="0">
                          <a:solidFill>
                            <a:schemeClr val="tx1"/>
                          </a:solidFill>
                        </a:rPr>
                        <a:t>Project</a:t>
                      </a:r>
                      <a:r>
                        <a:rPr lang="en-US" sz="1100" baseline="0" dirty="0">
                          <a:solidFill>
                            <a:schemeClr val="tx1"/>
                          </a:solidFill>
                        </a:rPr>
                        <a:t> Cost Range</a:t>
                      </a:r>
                      <a:endParaRPr lang="en-US" sz="1100" dirty="0">
                        <a:solidFill>
                          <a:schemeClr val="tx1"/>
                        </a:solidFill>
                      </a:endParaRPr>
                    </a:p>
                  </a:txBody>
                  <a:tcPr>
                    <a:solidFill>
                      <a:schemeClr val="accent4">
                        <a:lumMod val="40000"/>
                        <a:lumOff val="60000"/>
                      </a:schemeClr>
                    </a:solidFill>
                  </a:tcPr>
                </a:tc>
                <a:tc>
                  <a:txBody>
                    <a:bodyPr/>
                    <a:lstStyle/>
                    <a:p>
                      <a:r>
                        <a:rPr lang="en-US" sz="1100" dirty="0">
                          <a:solidFill>
                            <a:schemeClr val="tx1"/>
                          </a:solidFill>
                        </a:rPr>
                        <a:t>Targeted Acquisition</a:t>
                      </a:r>
                    </a:p>
                  </a:txBody>
                  <a:tcPr>
                    <a:solidFill>
                      <a:schemeClr val="accent4">
                        <a:lumMod val="40000"/>
                        <a:lumOff val="60000"/>
                      </a:schemeClr>
                    </a:solidFill>
                  </a:tcPr>
                </a:tc>
                <a:tc>
                  <a:txBody>
                    <a:bodyPr/>
                    <a:lstStyle/>
                    <a:p>
                      <a:r>
                        <a:rPr lang="en-US" sz="1100" dirty="0">
                          <a:solidFill>
                            <a:schemeClr val="tx1"/>
                          </a:solidFill>
                        </a:rPr>
                        <a:t>Projected</a:t>
                      </a:r>
                      <a:r>
                        <a:rPr lang="en-US" sz="1100" baseline="0" dirty="0">
                          <a:solidFill>
                            <a:schemeClr val="tx1"/>
                          </a:solidFill>
                        </a:rPr>
                        <a:t> RFP Date</a:t>
                      </a:r>
                      <a:endParaRPr lang="en-US" sz="1100" dirty="0">
                        <a:solidFill>
                          <a:schemeClr val="tx1"/>
                        </a:solidFill>
                      </a:endParaRPr>
                    </a:p>
                  </a:txBody>
                  <a:tcPr>
                    <a:solidFill>
                      <a:schemeClr val="accent4">
                        <a:lumMod val="40000"/>
                        <a:lumOff val="60000"/>
                      </a:schemeClr>
                    </a:solidFill>
                  </a:tcPr>
                </a:tc>
                <a:extLst>
                  <a:ext uri="{0D108BD9-81ED-4DB2-BD59-A6C34878D82A}">
                    <a16:rowId xmlns:a16="http://schemas.microsoft.com/office/drawing/2014/main" val="12942734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West</a:t>
                      </a:r>
                      <a:r>
                        <a:rPr lang="en-US" sz="1100" baseline="0" dirty="0">
                          <a:solidFill>
                            <a:schemeClr val="tx1"/>
                          </a:solidFill>
                        </a:rPr>
                        <a:t> Point, NY</a:t>
                      </a:r>
                      <a:endParaRPr lang="en-US" sz="1100" dirty="0">
                        <a:solidFill>
                          <a:schemeClr val="tx1"/>
                        </a:solidFill>
                      </a:endParaRPr>
                    </a:p>
                  </a:txBody>
                  <a:tcPr>
                    <a:noFill/>
                  </a:tcPr>
                </a:tc>
                <a:tc>
                  <a:txBody>
                    <a:bodyPr/>
                    <a:lstStyle/>
                    <a:p>
                      <a:r>
                        <a:rPr lang="en-US" sz="1100" dirty="0">
                          <a:solidFill>
                            <a:schemeClr val="tx1"/>
                          </a:solidFill>
                        </a:rPr>
                        <a:t>Lee  &amp; Sherman Barracks Renovation</a:t>
                      </a:r>
                    </a:p>
                  </a:txBody>
                  <a:tcPr>
                    <a:noFill/>
                  </a:tcPr>
                </a:tc>
                <a:tc>
                  <a:txBody>
                    <a:bodyPr/>
                    <a:lstStyle/>
                    <a:p>
                      <a:r>
                        <a:rPr lang="en-US" sz="1100" dirty="0">
                          <a:solidFill>
                            <a:schemeClr val="tx1"/>
                          </a:solidFill>
                        </a:rPr>
                        <a:t>Renovate Existing Barracks</a:t>
                      </a:r>
                    </a:p>
                  </a:txBody>
                  <a:tcPr>
                    <a:noFill/>
                  </a:tcPr>
                </a:tc>
                <a:tc>
                  <a:txBody>
                    <a:bodyPr/>
                    <a:lstStyle/>
                    <a:p>
                      <a:r>
                        <a:rPr lang="en-US" sz="1100" dirty="0">
                          <a:solidFill>
                            <a:schemeClr val="tx1"/>
                          </a:solidFill>
                        </a:rPr>
                        <a:t>$25-100M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UR</a:t>
                      </a:r>
                      <a:r>
                        <a:rPr lang="en-US" sz="1100" baseline="0" dirty="0">
                          <a:solidFill>
                            <a:schemeClr val="tx1"/>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Q4</a:t>
                      </a:r>
                      <a:r>
                        <a:rPr lang="en-US" sz="1100" baseline="0" dirty="0">
                          <a:solidFill>
                            <a:schemeClr val="tx1"/>
                          </a:solidFill>
                        </a:rPr>
                        <a:t> FY21</a:t>
                      </a:r>
                      <a:endParaRPr lang="en-US" sz="1100" dirty="0">
                        <a:solidFill>
                          <a:schemeClr val="tx1"/>
                        </a:solidFill>
                      </a:endParaRPr>
                    </a:p>
                  </a:txBody>
                  <a:tcPr>
                    <a:noFill/>
                  </a:tcPr>
                </a:tc>
                <a:extLst>
                  <a:ext uri="{0D108BD9-81ED-4DB2-BD59-A6C34878D82A}">
                    <a16:rowId xmlns:a16="http://schemas.microsoft.com/office/drawing/2014/main" val="33897631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Watervliet Arsenal, NY</a:t>
                      </a:r>
                    </a:p>
                  </a:txBody>
                  <a:tcPr>
                    <a:noFill/>
                  </a:tcPr>
                </a:tc>
                <a:tc>
                  <a:txBody>
                    <a:bodyPr/>
                    <a:lstStyle/>
                    <a:p>
                      <a:r>
                        <a:rPr lang="en-US" sz="1100" dirty="0">
                          <a:solidFill>
                            <a:schemeClr val="tx1"/>
                          </a:solidFill>
                        </a:rPr>
                        <a:t>Chrome Plating Facility</a:t>
                      </a:r>
                    </a:p>
                  </a:txBody>
                  <a:tcPr>
                    <a:noFill/>
                  </a:tcPr>
                </a:tc>
                <a:tc>
                  <a:txBody>
                    <a:bodyPr/>
                    <a:lstStyle/>
                    <a:p>
                      <a:r>
                        <a:rPr lang="en-US" sz="1100" dirty="0">
                          <a:solidFill>
                            <a:schemeClr val="tx1"/>
                          </a:solidFill>
                        </a:rPr>
                        <a:t>Renovate Chrome Plating Facility</a:t>
                      </a:r>
                    </a:p>
                  </a:txBody>
                  <a:tcPr>
                    <a:noFill/>
                  </a:tcPr>
                </a:tc>
                <a:tc>
                  <a:txBody>
                    <a:bodyPr/>
                    <a:lstStyle/>
                    <a:p>
                      <a:r>
                        <a:rPr lang="en-US" sz="1100" dirty="0">
                          <a:solidFill>
                            <a:schemeClr val="tx1"/>
                          </a:solidFill>
                        </a:rPr>
                        <a:t>$25-100M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UR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Q2 FY21</a:t>
                      </a:r>
                    </a:p>
                  </a:txBody>
                  <a:tcPr>
                    <a:noFill/>
                  </a:tcPr>
                </a:tc>
                <a:extLst>
                  <a:ext uri="{0D108BD9-81ED-4DB2-BD59-A6C34878D82A}">
                    <a16:rowId xmlns:a16="http://schemas.microsoft.com/office/drawing/2014/main" val="3658825811"/>
                  </a:ext>
                </a:extLst>
              </a:tr>
              <a:tr h="370840">
                <a:tc>
                  <a:txBody>
                    <a:bodyPr/>
                    <a:lstStyle/>
                    <a:p>
                      <a:r>
                        <a:rPr lang="en-US" sz="1100" b="0" dirty="0">
                          <a:solidFill>
                            <a:schemeClr val="tx1"/>
                          </a:solidFill>
                        </a:rPr>
                        <a:t>West Point, NY</a:t>
                      </a:r>
                    </a:p>
                  </a:txBody>
                  <a:tcPr>
                    <a:noFill/>
                  </a:tcPr>
                </a:tc>
                <a:tc>
                  <a:txBody>
                    <a:bodyPr/>
                    <a:lstStyle/>
                    <a:p>
                      <a:r>
                        <a:rPr lang="en-US" sz="1100" b="0" dirty="0">
                          <a:solidFill>
                            <a:schemeClr val="tx1"/>
                          </a:solidFill>
                        </a:rPr>
                        <a:t>Patton Complex</a:t>
                      </a:r>
                    </a:p>
                  </a:txBody>
                  <a:tcPr>
                    <a:noFill/>
                  </a:tcPr>
                </a:tc>
                <a:tc>
                  <a:txBody>
                    <a:bodyPr/>
                    <a:lstStyle/>
                    <a:p>
                      <a:r>
                        <a:rPr lang="en-US" sz="1100" b="0" dirty="0">
                          <a:solidFill>
                            <a:schemeClr val="tx1"/>
                          </a:solidFill>
                        </a:rPr>
                        <a:t>Construct General </a:t>
                      </a:r>
                    </a:p>
                    <a:p>
                      <a:r>
                        <a:rPr lang="en-US" sz="1100" b="0" dirty="0">
                          <a:solidFill>
                            <a:schemeClr val="tx1"/>
                          </a:solidFill>
                        </a:rPr>
                        <a:t>Instruction Bldg.</a:t>
                      </a:r>
                    </a:p>
                  </a:txBody>
                  <a:tcPr>
                    <a:noFill/>
                  </a:tcPr>
                </a:tc>
                <a:tc>
                  <a:txBody>
                    <a:bodyPr/>
                    <a:lstStyle/>
                    <a:p>
                      <a:r>
                        <a:rPr lang="en-US" sz="1100" b="0" dirty="0">
                          <a:solidFill>
                            <a:schemeClr val="tx1"/>
                          </a:solidFill>
                        </a:rPr>
                        <a:t>$5-10M</a:t>
                      </a:r>
                    </a:p>
                  </a:txBody>
                  <a:tcPr>
                    <a:noFill/>
                  </a:tcPr>
                </a:tc>
                <a:tc>
                  <a:txBody>
                    <a:bodyPr/>
                    <a:lstStyle/>
                    <a:p>
                      <a:r>
                        <a:rPr lang="en-US" sz="1100" b="0" dirty="0">
                          <a:solidFill>
                            <a:schemeClr val="tx1"/>
                          </a:solidFill>
                        </a:rPr>
                        <a:t>SB</a:t>
                      </a:r>
                    </a:p>
                    <a:p>
                      <a:r>
                        <a:rPr lang="en-US" sz="1100" b="0" dirty="0">
                          <a:solidFill>
                            <a:schemeClr val="tx1"/>
                          </a:solidFill>
                        </a:rPr>
                        <a:t>DBB</a:t>
                      </a:r>
                    </a:p>
                  </a:txBody>
                  <a:tcPr>
                    <a:noFill/>
                  </a:tcPr>
                </a:tc>
                <a:tc>
                  <a:txBody>
                    <a:bodyPr/>
                    <a:lstStyle/>
                    <a:p>
                      <a:r>
                        <a:rPr lang="en-US" sz="1100" b="0" dirty="0">
                          <a:solidFill>
                            <a:schemeClr val="tx1"/>
                          </a:solidFill>
                        </a:rPr>
                        <a:t>Q4 FY21</a:t>
                      </a:r>
                    </a:p>
                  </a:txBody>
                  <a:tcPr>
                    <a:noFill/>
                  </a:tcPr>
                </a:tc>
                <a:extLst>
                  <a:ext uri="{0D108BD9-81ED-4DB2-BD59-A6C34878D82A}">
                    <a16:rowId xmlns:a16="http://schemas.microsoft.com/office/drawing/2014/main" val="2561403727"/>
                  </a:ext>
                </a:extLst>
              </a:tr>
              <a:tr h="370840">
                <a:tc>
                  <a:txBody>
                    <a:bodyPr/>
                    <a:lstStyle/>
                    <a:p>
                      <a:r>
                        <a:rPr lang="en-US" sz="1100" dirty="0"/>
                        <a:t>West Point, NY</a:t>
                      </a:r>
                    </a:p>
                  </a:txBody>
                  <a:tcPr>
                    <a:noFill/>
                  </a:tcPr>
                </a:tc>
                <a:tc>
                  <a:txBody>
                    <a:bodyPr/>
                    <a:lstStyle/>
                    <a:p>
                      <a:r>
                        <a:rPr lang="en-US" sz="1100" dirty="0"/>
                        <a:t>Cullum Hall Renovation</a:t>
                      </a:r>
                    </a:p>
                  </a:txBody>
                  <a:tcPr>
                    <a:noFill/>
                  </a:tcPr>
                </a:tc>
                <a:tc>
                  <a:txBody>
                    <a:bodyPr/>
                    <a:lstStyle/>
                    <a:p>
                      <a:r>
                        <a:rPr lang="en-US" sz="1100" dirty="0"/>
                        <a:t>Renovate Existing Historic Structure</a:t>
                      </a:r>
                    </a:p>
                  </a:txBody>
                  <a:tcPr>
                    <a:noFill/>
                  </a:tcPr>
                </a:tc>
                <a:tc>
                  <a:txBody>
                    <a:bodyPr/>
                    <a:lstStyle/>
                    <a:p>
                      <a:r>
                        <a:rPr lang="en-US" sz="1100" dirty="0"/>
                        <a:t>$25-100M</a:t>
                      </a:r>
                    </a:p>
                  </a:txBody>
                  <a:tcPr>
                    <a:noFill/>
                  </a:tcPr>
                </a:tc>
                <a:tc>
                  <a:txBody>
                    <a:bodyPr/>
                    <a:lstStyle/>
                    <a:p>
                      <a:r>
                        <a:rPr lang="en-US" sz="1100" baseline="0" dirty="0"/>
                        <a:t>SB/UR</a:t>
                      </a:r>
                    </a:p>
                    <a:p>
                      <a:r>
                        <a:rPr lang="en-US" sz="1100" baseline="0" dirty="0"/>
                        <a:t>DBB</a:t>
                      </a:r>
                      <a:endParaRPr lang="en-US" sz="1100" dirty="0"/>
                    </a:p>
                  </a:txBody>
                  <a:tcPr>
                    <a:noFill/>
                  </a:tcPr>
                </a:tc>
                <a:tc>
                  <a:txBody>
                    <a:bodyPr/>
                    <a:lstStyle/>
                    <a:p>
                      <a:r>
                        <a:rPr lang="en-US" sz="1100" dirty="0"/>
                        <a:t>Q3 FY21</a:t>
                      </a:r>
                    </a:p>
                  </a:txBody>
                  <a:tcPr>
                    <a:noFill/>
                  </a:tcPr>
                </a:tc>
                <a:extLst>
                  <a:ext uri="{0D108BD9-81ED-4DB2-BD59-A6C34878D82A}">
                    <a16:rowId xmlns:a16="http://schemas.microsoft.com/office/drawing/2014/main" val="230777642"/>
                  </a:ext>
                </a:extLst>
              </a:tr>
              <a:tr h="370840">
                <a:tc>
                  <a:txBody>
                    <a:bodyPr/>
                    <a:lstStyle/>
                    <a:p>
                      <a:r>
                        <a:rPr lang="en-US" sz="1100" dirty="0"/>
                        <a:t>Watervliet Arsenal, NY</a:t>
                      </a:r>
                    </a:p>
                  </a:txBody>
                  <a:tcPr>
                    <a:noFill/>
                  </a:tcPr>
                </a:tc>
                <a:tc>
                  <a:txBody>
                    <a:bodyPr/>
                    <a:lstStyle/>
                    <a:p>
                      <a:r>
                        <a:rPr lang="en-US" sz="1100" dirty="0"/>
                        <a:t>Heat Treat Gun Tube</a:t>
                      </a:r>
                      <a:r>
                        <a:rPr lang="en-US" sz="1100" baseline="0" dirty="0"/>
                        <a:t> Furnace</a:t>
                      </a:r>
                      <a:endParaRPr lang="en-US" sz="1100" dirty="0"/>
                    </a:p>
                  </a:txBody>
                  <a:tcPr>
                    <a:noFill/>
                  </a:tcPr>
                </a:tc>
                <a:tc>
                  <a:txBody>
                    <a:bodyPr/>
                    <a:lstStyle/>
                    <a:p>
                      <a:r>
                        <a:rPr lang="en-US" sz="1100" dirty="0"/>
                        <a:t>Construct &amp; Install new Heat Treat Gun Tube Furnace</a:t>
                      </a:r>
                    </a:p>
                  </a:txBody>
                  <a:tcPr>
                    <a:noFill/>
                  </a:tcPr>
                </a:tc>
                <a:tc>
                  <a:txBody>
                    <a:bodyPr/>
                    <a:lstStyle/>
                    <a:p>
                      <a:r>
                        <a:rPr lang="en-US" sz="1100" dirty="0"/>
                        <a:t>$25-100M</a:t>
                      </a:r>
                    </a:p>
                  </a:txBody>
                  <a:tcPr>
                    <a:noFill/>
                  </a:tcPr>
                </a:tc>
                <a:tc>
                  <a:txBody>
                    <a:bodyPr/>
                    <a:lstStyle/>
                    <a:p>
                      <a:r>
                        <a:rPr lang="en-US" sz="1100" dirty="0"/>
                        <a:t>UR</a:t>
                      </a:r>
                    </a:p>
                    <a:p>
                      <a:r>
                        <a:rPr lang="en-US" sz="1100" dirty="0"/>
                        <a:t>DB</a:t>
                      </a:r>
                    </a:p>
                  </a:txBody>
                  <a:tcPr>
                    <a:noFill/>
                  </a:tcPr>
                </a:tc>
                <a:tc>
                  <a:txBody>
                    <a:bodyPr/>
                    <a:lstStyle/>
                    <a:p>
                      <a:r>
                        <a:rPr lang="en-US" sz="1100" dirty="0"/>
                        <a:t>Q2</a:t>
                      </a:r>
                      <a:r>
                        <a:rPr lang="en-US" sz="1100" baseline="0" dirty="0"/>
                        <a:t> FY21</a:t>
                      </a:r>
                      <a:endParaRPr lang="en-US" sz="1100" dirty="0"/>
                    </a:p>
                  </a:txBody>
                  <a:tcPr>
                    <a:noFill/>
                  </a:tcPr>
                </a:tc>
                <a:extLst>
                  <a:ext uri="{0D108BD9-81ED-4DB2-BD59-A6C34878D82A}">
                    <a16:rowId xmlns:a16="http://schemas.microsoft.com/office/drawing/2014/main" val="1303689117"/>
                  </a:ext>
                </a:extLst>
              </a:tr>
              <a:tr h="370840">
                <a:tc>
                  <a:txBody>
                    <a:bodyPr/>
                    <a:lstStyle/>
                    <a:p>
                      <a:r>
                        <a:rPr lang="en-US" sz="1100" dirty="0"/>
                        <a:t>West Point, NY</a:t>
                      </a:r>
                    </a:p>
                  </a:txBody>
                  <a:tcPr>
                    <a:noFill/>
                  </a:tcPr>
                </a:tc>
                <a:tc>
                  <a:txBody>
                    <a:bodyPr/>
                    <a:lstStyle/>
                    <a:p>
                      <a:r>
                        <a:rPr lang="en-US" sz="1100" dirty="0"/>
                        <a:t>West Point Club</a:t>
                      </a:r>
                    </a:p>
                  </a:txBody>
                  <a:tcPr>
                    <a:noFill/>
                  </a:tcPr>
                </a:tc>
                <a:tc>
                  <a:txBody>
                    <a:bodyPr/>
                    <a:lstStyle/>
                    <a:p>
                      <a:r>
                        <a:rPr lang="en-US" sz="1100" dirty="0"/>
                        <a:t>Renovate Existing Structure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$5-10M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Q3 FY21</a:t>
                      </a:r>
                    </a:p>
                  </a:txBody>
                  <a:tcPr>
                    <a:noFill/>
                  </a:tcPr>
                </a:tc>
                <a:extLst>
                  <a:ext uri="{0D108BD9-81ED-4DB2-BD59-A6C34878D82A}">
                    <a16:rowId xmlns:a16="http://schemas.microsoft.com/office/drawing/2014/main" val="2148933003"/>
                  </a:ext>
                </a:extLst>
              </a:tr>
              <a:tr h="370840">
                <a:tc>
                  <a:txBody>
                    <a:bodyPr/>
                    <a:lstStyle/>
                    <a:p>
                      <a:r>
                        <a:rPr lang="en-US" sz="1100" dirty="0"/>
                        <a:t>West Point,</a:t>
                      </a:r>
                      <a:r>
                        <a:rPr lang="en-US" sz="1100" baseline="0" dirty="0"/>
                        <a:t> NY</a:t>
                      </a:r>
                      <a:endParaRPr lang="en-US" sz="1100" dirty="0"/>
                    </a:p>
                  </a:txBody>
                  <a:tcPr>
                    <a:noFill/>
                  </a:tcPr>
                </a:tc>
                <a:tc>
                  <a:txBody>
                    <a:bodyPr/>
                    <a:lstStyle/>
                    <a:p>
                      <a:r>
                        <a:rPr lang="en-US" sz="1100" dirty="0"/>
                        <a:t>Camp Revitalization</a:t>
                      </a:r>
                    </a:p>
                  </a:txBody>
                  <a:tcPr>
                    <a:noFill/>
                  </a:tcPr>
                </a:tc>
                <a:tc>
                  <a:txBody>
                    <a:bodyPr/>
                    <a:lstStyle/>
                    <a:p>
                      <a:r>
                        <a:rPr lang="en-US" sz="1100" dirty="0"/>
                        <a:t>Renovate Multiple Barracks Phase I</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$10-25M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Adapt-Build</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Q1 FY21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txBody>
                  <a:tcPr>
                    <a:noFill/>
                  </a:tcPr>
                </a:tc>
                <a:extLst>
                  <a:ext uri="{0D108BD9-81ED-4DB2-BD59-A6C34878D82A}">
                    <a16:rowId xmlns:a16="http://schemas.microsoft.com/office/drawing/2014/main" val="890094579"/>
                  </a:ext>
                </a:extLst>
              </a:tr>
              <a:tr h="370840">
                <a:tc>
                  <a:txBody>
                    <a:bodyPr/>
                    <a:lstStyle/>
                    <a:p>
                      <a:pPr marL="0" marR="0" lvl="0" indent="0" algn="l" defTabSz="514337" rtl="0" eaLnBrk="1" fontAlgn="auto" latinLnBrk="0" hangingPunct="1">
                        <a:lnSpc>
                          <a:spcPct val="100000"/>
                        </a:lnSpc>
                        <a:spcBef>
                          <a:spcPts val="0"/>
                        </a:spcBef>
                        <a:spcAft>
                          <a:spcPts val="0"/>
                        </a:spcAft>
                        <a:buClrTx/>
                        <a:buSzTx/>
                        <a:buFontTx/>
                        <a:buNone/>
                        <a:tabLst/>
                        <a:defRPr/>
                      </a:pPr>
                      <a:r>
                        <a:rPr lang="en-US" sz="1100" dirty="0"/>
                        <a:t>JB MDL, NJ</a:t>
                      </a:r>
                    </a:p>
                    <a:p>
                      <a:endParaRPr lang="en-US" sz="1100" dirty="0"/>
                    </a:p>
                  </a:txBody>
                  <a:tcPr>
                    <a:noFill/>
                  </a:tcPr>
                </a:tc>
                <a:tc>
                  <a:txBody>
                    <a:bodyPr/>
                    <a:lstStyle/>
                    <a:p>
                      <a:r>
                        <a:rPr lang="en-US" sz="1100" dirty="0"/>
                        <a:t>Commercial Vehicle ECP</a:t>
                      </a:r>
                    </a:p>
                  </a:txBody>
                  <a:tcPr>
                    <a:noFill/>
                  </a:tcPr>
                </a:tc>
                <a:tc>
                  <a:txBody>
                    <a:bodyPr/>
                    <a:lstStyle/>
                    <a:p>
                      <a:r>
                        <a:rPr lang="en-US" sz="1100" dirty="0"/>
                        <a:t>Construct a new entry control point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$5-10M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Q2</a:t>
                      </a:r>
                      <a:r>
                        <a:rPr lang="en-US" sz="1100" baseline="0" dirty="0"/>
                        <a:t> FY21</a:t>
                      </a: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txBody>
                  <a:tcPr>
                    <a:noFill/>
                  </a:tcPr>
                </a:tc>
                <a:extLst>
                  <a:ext uri="{0D108BD9-81ED-4DB2-BD59-A6C34878D82A}">
                    <a16:rowId xmlns:a16="http://schemas.microsoft.com/office/drawing/2014/main" val="1760436483"/>
                  </a:ext>
                </a:extLst>
              </a:tr>
              <a:tr h="370840">
                <a:tc>
                  <a:txBody>
                    <a:bodyPr/>
                    <a:lstStyle/>
                    <a:p>
                      <a:r>
                        <a:rPr lang="en-US" sz="1100" dirty="0"/>
                        <a:t>JB MDL, NJ</a:t>
                      </a:r>
                    </a:p>
                  </a:txBody>
                  <a:tcPr>
                    <a:noFill/>
                  </a:tcPr>
                </a:tc>
                <a:tc>
                  <a:txBody>
                    <a:bodyPr/>
                    <a:lstStyle/>
                    <a:p>
                      <a:r>
                        <a:rPr lang="en-US" sz="1100" dirty="0"/>
                        <a:t>Munitions Storage</a:t>
                      </a:r>
                    </a:p>
                  </a:txBody>
                  <a:tcPr>
                    <a:noFill/>
                  </a:tcPr>
                </a:tc>
                <a:tc>
                  <a:txBody>
                    <a:bodyPr/>
                    <a:lstStyle/>
                    <a:p>
                      <a:r>
                        <a:rPr lang="en-US" sz="1100" dirty="0"/>
                        <a:t>Construction new Munitions Storage </a:t>
                      </a:r>
                      <a:r>
                        <a:rPr lang="en-US" sz="1100" dirty="0" err="1"/>
                        <a:t>faicluty</a:t>
                      </a:r>
                      <a:endParaRPr lang="en-US" sz="1100"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$10-25M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UR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DBB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Q3 FY21</a:t>
                      </a:r>
                    </a:p>
                  </a:txBody>
                  <a:tcPr>
                    <a:noFill/>
                  </a:tcPr>
                </a:tc>
                <a:extLst>
                  <a:ext uri="{0D108BD9-81ED-4DB2-BD59-A6C34878D82A}">
                    <a16:rowId xmlns:a16="http://schemas.microsoft.com/office/drawing/2014/main" val="4209120013"/>
                  </a:ext>
                </a:extLst>
              </a:tr>
            </a:tbl>
          </a:graphicData>
        </a:graphic>
      </p:graphicFrame>
    </p:spTree>
    <p:extLst>
      <p:ext uri="{BB962C8B-B14F-4D97-AF65-F5344CB8AC3E}">
        <p14:creationId xmlns:p14="http://schemas.microsoft.com/office/powerpoint/2010/main" val="969122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57372" y="478744"/>
            <a:ext cx="4274669" cy="806451"/>
          </a:xfrm>
        </p:spPr>
        <p:txBody>
          <a:bodyPr>
            <a:normAutofit/>
          </a:bodyPr>
          <a:lstStyle/>
          <a:p>
            <a:r>
              <a:rPr lang="en-US" sz="1600" dirty="0"/>
              <a:t>FY21 </a:t>
            </a:r>
            <a:br>
              <a:rPr lang="en-US" sz="1600" dirty="0"/>
            </a:br>
            <a:r>
              <a:rPr lang="en-US" sz="1600" dirty="0"/>
              <a:t>Military Construction</a:t>
            </a:r>
          </a:p>
        </p:txBody>
      </p:sp>
      <p:sp>
        <p:nvSpPr>
          <p:cNvPr id="4" name="Slide Number Placeholder 3"/>
          <p:cNvSpPr>
            <a:spLocks noGrp="1"/>
          </p:cNvSpPr>
          <p:nvPr>
            <p:ph type="sldNum" sz="quarter" idx="11"/>
          </p:nvPr>
        </p:nvSpPr>
        <p:spPr/>
        <p:txBody>
          <a:bodyPr/>
          <a:lstStyle/>
          <a:p>
            <a:fld id="{0D0E9D3B-CB56-40AE-B0A9-8DA5E1AEFDB7}" type="slidenum">
              <a:rPr lang="en-US" smtClean="0"/>
              <a:pPr/>
              <a:t>12</a:t>
            </a:fld>
            <a:endParaRPr lang="en-US" dirty="0"/>
          </a:p>
        </p:txBody>
      </p:sp>
      <p:graphicFrame>
        <p:nvGraphicFramePr>
          <p:cNvPr id="7" name="Table 7">
            <a:extLst>
              <a:ext uri="{FF2B5EF4-FFF2-40B4-BE49-F238E27FC236}">
                <a16:creationId xmlns:a16="http://schemas.microsoft.com/office/drawing/2014/main" id="{2329762F-16B0-4B8C-B7E5-ECB4A0042B4D}"/>
              </a:ext>
            </a:extLst>
          </p:cNvPr>
          <p:cNvGraphicFramePr>
            <a:graphicFrameLocks noGrp="1"/>
          </p:cNvGraphicFramePr>
          <p:nvPr>
            <p:extLst>
              <p:ext uri="{D42A27DB-BD31-4B8C-83A1-F6EECF244321}">
                <p14:modId xmlns:p14="http://schemas.microsoft.com/office/powerpoint/2010/main" val="2402261512"/>
              </p:ext>
            </p:extLst>
          </p:nvPr>
        </p:nvGraphicFramePr>
        <p:xfrm>
          <a:off x="682630" y="1397000"/>
          <a:ext cx="8004168" cy="1447800"/>
        </p:xfrm>
        <a:graphic>
          <a:graphicData uri="http://schemas.openxmlformats.org/drawingml/2006/table">
            <a:tbl>
              <a:tblPr firstRow="1" bandRow="1">
                <a:tableStyleId>{5C22544A-7EE6-4342-B048-85BDC9FD1C3A}</a:tableStyleId>
              </a:tblPr>
              <a:tblGrid>
                <a:gridCol w="1334028">
                  <a:extLst>
                    <a:ext uri="{9D8B030D-6E8A-4147-A177-3AD203B41FA5}">
                      <a16:colId xmlns:a16="http://schemas.microsoft.com/office/drawing/2014/main" val="3225635822"/>
                    </a:ext>
                  </a:extLst>
                </a:gridCol>
                <a:gridCol w="1334028">
                  <a:extLst>
                    <a:ext uri="{9D8B030D-6E8A-4147-A177-3AD203B41FA5}">
                      <a16:colId xmlns:a16="http://schemas.microsoft.com/office/drawing/2014/main" val="482052046"/>
                    </a:ext>
                  </a:extLst>
                </a:gridCol>
                <a:gridCol w="1334028">
                  <a:extLst>
                    <a:ext uri="{9D8B030D-6E8A-4147-A177-3AD203B41FA5}">
                      <a16:colId xmlns:a16="http://schemas.microsoft.com/office/drawing/2014/main" val="1680719751"/>
                    </a:ext>
                  </a:extLst>
                </a:gridCol>
                <a:gridCol w="1334028">
                  <a:extLst>
                    <a:ext uri="{9D8B030D-6E8A-4147-A177-3AD203B41FA5}">
                      <a16:colId xmlns:a16="http://schemas.microsoft.com/office/drawing/2014/main" val="931181976"/>
                    </a:ext>
                  </a:extLst>
                </a:gridCol>
                <a:gridCol w="1334028">
                  <a:extLst>
                    <a:ext uri="{9D8B030D-6E8A-4147-A177-3AD203B41FA5}">
                      <a16:colId xmlns:a16="http://schemas.microsoft.com/office/drawing/2014/main" val="2983205555"/>
                    </a:ext>
                  </a:extLst>
                </a:gridCol>
                <a:gridCol w="1334028">
                  <a:extLst>
                    <a:ext uri="{9D8B030D-6E8A-4147-A177-3AD203B41FA5}">
                      <a16:colId xmlns:a16="http://schemas.microsoft.com/office/drawing/2014/main" val="2435859295"/>
                    </a:ext>
                  </a:extLst>
                </a:gridCol>
              </a:tblGrid>
              <a:tr h="370840">
                <a:tc>
                  <a:txBody>
                    <a:bodyPr/>
                    <a:lstStyle/>
                    <a:p>
                      <a:r>
                        <a:rPr lang="en-US" sz="1100" dirty="0">
                          <a:solidFill>
                            <a:schemeClr val="tx1"/>
                          </a:solidFill>
                        </a:rPr>
                        <a:t>Location</a:t>
                      </a:r>
                    </a:p>
                  </a:txBody>
                  <a:tcPr>
                    <a:solidFill>
                      <a:schemeClr val="accent4">
                        <a:lumMod val="40000"/>
                        <a:lumOff val="60000"/>
                      </a:schemeClr>
                    </a:solidFill>
                  </a:tcPr>
                </a:tc>
                <a:tc>
                  <a:txBody>
                    <a:bodyPr/>
                    <a:lstStyle/>
                    <a:p>
                      <a:r>
                        <a:rPr lang="en-US" sz="1100" dirty="0">
                          <a:solidFill>
                            <a:schemeClr val="tx1"/>
                          </a:solidFill>
                        </a:rPr>
                        <a:t>Project</a:t>
                      </a:r>
                    </a:p>
                  </a:txBody>
                  <a:tcPr>
                    <a:solidFill>
                      <a:schemeClr val="accent4">
                        <a:lumMod val="40000"/>
                        <a:lumOff val="60000"/>
                      </a:schemeClr>
                    </a:solidFill>
                  </a:tcPr>
                </a:tc>
                <a:tc>
                  <a:txBody>
                    <a:bodyPr/>
                    <a:lstStyle/>
                    <a:p>
                      <a:r>
                        <a:rPr lang="en-US" sz="1100" dirty="0">
                          <a:solidFill>
                            <a:schemeClr val="tx1"/>
                          </a:solidFill>
                        </a:rPr>
                        <a:t>Scope</a:t>
                      </a:r>
                    </a:p>
                  </a:txBody>
                  <a:tcPr>
                    <a:solidFill>
                      <a:schemeClr val="accent4">
                        <a:lumMod val="40000"/>
                        <a:lumOff val="60000"/>
                      </a:schemeClr>
                    </a:solidFill>
                  </a:tcPr>
                </a:tc>
                <a:tc>
                  <a:txBody>
                    <a:bodyPr/>
                    <a:lstStyle/>
                    <a:p>
                      <a:r>
                        <a:rPr lang="en-US" sz="1100" dirty="0">
                          <a:solidFill>
                            <a:schemeClr val="tx1"/>
                          </a:solidFill>
                        </a:rPr>
                        <a:t>Project</a:t>
                      </a:r>
                      <a:r>
                        <a:rPr lang="en-US" sz="1100" baseline="0" dirty="0">
                          <a:solidFill>
                            <a:schemeClr val="tx1"/>
                          </a:solidFill>
                        </a:rPr>
                        <a:t> Cost Range</a:t>
                      </a:r>
                      <a:endParaRPr lang="en-US" sz="1100" dirty="0">
                        <a:solidFill>
                          <a:schemeClr val="tx1"/>
                        </a:solidFill>
                      </a:endParaRPr>
                    </a:p>
                  </a:txBody>
                  <a:tcPr>
                    <a:solidFill>
                      <a:schemeClr val="accent4">
                        <a:lumMod val="40000"/>
                        <a:lumOff val="60000"/>
                      </a:schemeClr>
                    </a:solidFill>
                  </a:tcPr>
                </a:tc>
                <a:tc>
                  <a:txBody>
                    <a:bodyPr/>
                    <a:lstStyle/>
                    <a:p>
                      <a:r>
                        <a:rPr lang="en-US" sz="1100" dirty="0">
                          <a:solidFill>
                            <a:schemeClr val="tx1"/>
                          </a:solidFill>
                        </a:rPr>
                        <a:t>Targeted Acquisition</a:t>
                      </a:r>
                    </a:p>
                  </a:txBody>
                  <a:tcPr>
                    <a:solidFill>
                      <a:schemeClr val="accent4">
                        <a:lumMod val="40000"/>
                        <a:lumOff val="60000"/>
                      </a:schemeClr>
                    </a:solidFill>
                  </a:tcPr>
                </a:tc>
                <a:tc>
                  <a:txBody>
                    <a:bodyPr/>
                    <a:lstStyle/>
                    <a:p>
                      <a:r>
                        <a:rPr lang="en-US" sz="1100" dirty="0">
                          <a:solidFill>
                            <a:schemeClr val="tx1"/>
                          </a:solidFill>
                        </a:rPr>
                        <a:t>Projected</a:t>
                      </a:r>
                      <a:r>
                        <a:rPr lang="en-US" sz="1100" baseline="0" dirty="0">
                          <a:solidFill>
                            <a:schemeClr val="tx1"/>
                          </a:solidFill>
                        </a:rPr>
                        <a:t> RFP Date</a:t>
                      </a:r>
                      <a:endParaRPr lang="en-US" sz="1100" dirty="0">
                        <a:solidFill>
                          <a:schemeClr val="tx1"/>
                        </a:solidFill>
                      </a:endParaRPr>
                    </a:p>
                  </a:txBody>
                  <a:tcPr>
                    <a:solidFill>
                      <a:schemeClr val="accent4">
                        <a:lumMod val="40000"/>
                        <a:lumOff val="60000"/>
                      </a:schemeClr>
                    </a:solidFill>
                  </a:tcPr>
                </a:tc>
                <a:extLst>
                  <a:ext uri="{0D108BD9-81ED-4DB2-BD59-A6C34878D82A}">
                    <a16:rowId xmlns:a16="http://schemas.microsoft.com/office/drawing/2014/main" val="12942734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Floyd Bennett Field, NY</a:t>
                      </a:r>
                    </a:p>
                  </a:txBody>
                  <a:tcPr>
                    <a:noFill/>
                  </a:tcPr>
                </a:tc>
                <a:tc>
                  <a:txBody>
                    <a:bodyPr/>
                    <a:lstStyle/>
                    <a:p>
                      <a:r>
                        <a:rPr lang="en-US" sz="1100" dirty="0">
                          <a:solidFill>
                            <a:schemeClr val="tx1"/>
                          </a:solidFill>
                        </a:rPr>
                        <a:t>POV Parking</a:t>
                      </a:r>
                    </a:p>
                  </a:txBody>
                  <a:tcPr>
                    <a:noFill/>
                  </a:tcPr>
                </a:tc>
                <a:tc>
                  <a:txBody>
                    <a:bodyPr/>
                    <a:lstStyle/>
                    <a:p>
                      <a:r>
                        <a:rPr lang="en-US" sz="1100" dirty="0">
                          <a:solidFill>
                            <a:schemeClr val="tx1"/>
                          </a:solidFill>
                        </a:rPr>
                        <a:t>Construct new parking and entry control.</a:t>
                      </a:r>
                    </a:p>
                  </a:txBody>
                  <a:tcPr>
                    <a:noFill/>
                  </a:tcPr>
                </a:tc>
                <a:tc>
                  <a:txBody>
                    <a:bodyPr/>
                    <a:lstStyle/>
                    <a:p>
                      <a:r>
                        <a:rPr lang="en-US" sz="1100" dirty="0">
                          <a:solidFill>
                            <a:schemeClr val="tx1"/>
                          </a:solidFill>
                        </a:rPr>
                        <a:t>$1 -  5M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SB</a:t>
                      </a:r>
                      <a:endParaRPr lang="en-US" sz="1100"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Q1</a:t>
                      </a:r>
                      <a:r>
                        <a:rPr lang="en-US" sz="1100" baseline="0" dirty="0">
                          <a:solidFill>
                            <a:schemeClr val="tx1"/>
                          </a:solidFill>
                        </a:rPr>
                        <a:t> FY21</a:t>
                      </a:r>
                      <a:endParaRPr lang="en-US" sz="1100" dirty="0">
                        <a:solidFill>
                          <a:schemeClr val="tx1"/>
                        </a:solidFill>
                      </a:endParaRPr>
                    </a:p>
                  </a:txBody>
                  <a:tcPr>
                    <a:noFill/>
                  </a:tcPr>
                </a:tc>
                <a:extLst>
                  <a:ext uri="{0D108BD9-81ED-4DB2-BD59-A6C34878D82A}">
                    <a16:rowId xmlns:a16="http://schemas.microsoft.com/office/drawing/2014/main" val="33897631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Floyd Bennett Field, NY</a:t>
                      </a:r>
                    </a:p>
                  </a:txBody>
                  <a:tcPr>
                    <a:noFill/>
                  </a:tcPr>
                </a:tc>
                <a:tc>
                  <a:txBody>
                    <a:bodyPr/>
                    <a:lstStyle/>
                    <a:p>
                      <a:r>
                        <a:rPr lang="en-US" sz="1100" dirty="0">
                          <a:solidFill>
                            <a:schemeClr val="tx1"/>
                          </a:solidFill>
                        </a:rPr>
                        <a:t>Fire Protection System</a:t>
                      </a:r>
                    </a:p>
                  </a:txBody>
                  <a:tcPr>
                    <a:noFill/>
                  </a:tcPr>
                </a:tc>
                <a:tc>
                  <a:txBody>
                    <a:bodyPr/>
                    <a:lstStyle/>
                    <a:p>
                      <a:r>
                        <a:rPr lang="en-US" sz="1100" dirty="0">
                          <a:solidFill>
                            <a:schemeClr val="tx1"/>
                          </a:solidFill>
                        </a:rPr>
                        <a:t>Construct Fire Protection System</a:t>
                      </a:r>
                    </a:p>
                  </a:txBody>
                  <a:tcPr>
                    <a:noFill/>
                  </a:tcPr>
                </a:tc>
                <a:tc>
                  <a:txBody>
                    <a:bodyPr/>
                    <a:lstStyle/>
                    <a:p>
                      <a:r>
                        <a:rPr lang="en-US" sz="1100" dirty="0">
                          <a:solidFill>
                            <a:schemeClr val="tx1"/>
                          </a:solidFill>
                        </a:rPr>
                        <a:t>$1 -  5M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SB</a:t>
                      </a:r>
                      <a:endParaRPr lang="en-US" sz="1100"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Q1</a:t>
                      </a:r>
                      <a:r>
                        <a:rPr lang="en-US" sz="1100" baseline="0" dirty="0">
                          <a:solidFill>
                            <a:schemeClr val="tx1"/>
                          </a:solidFill>
                        </a:rPr>
                        <a:t> FY21</a:t>
                      </a:r>
                      <a:endParaRPr lang="en-US" sz="1100" dirty="0">
                        <a:solidFill>
                          <a:schemeClr val="tx1"/>
                        </a:solidFill>
                      </a:endParaRPr>
                    </a:p>
                  </a:txBody>
                  <a:tcPr>
                    <a:noFill/>
                  </a:tcPr>
                </a:tc>
                <a:extLst>
                  <a:ext uri="{0D108BD9-81ED-4DB2-BD59-A6C34878D82A}">
                    <a16:rowId xmlns:a16="http://schemas.microsoft.com/office/drawing/2014/main" val="2782151493"/>
                  </a:ext>
                </a:extLst>
              </a:tr>
            </a:tbl>
          </a:graphicData>
        </a:graphic>
      </p:graphicFrame>
    </p:spTree>
    <p:extLst>
      <p:ext uri="{BB962C8B-B14F-4D97-AF65-F5344CB8AC3E}">
        <p14:creationId xmlns:p14="http://schemas.microsoft.com/office/powerpoint/2010/main" val="481455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50446" y="802310"/>
            <a:ext cx="3843107" cy="806451"/>
          </a:xfrm>
        </p:spPr>
        <p:txBody>
          <a:bodyPr>
            <a:normAutofit/>
          </a:bodyPr>
          <a:lstStyle/>
          <a:p>
            <a:r>
              <a:rPr lang="en-US" sz="1600" dirty="0"/>
              <a:t>FY 22 </a:t>
            </a:r>
            <a:br>
              <a:rPr lang="en-US" sz="1600" dirty="0"/>
            </a:br>
            <a:r>
              <a:rPr lang="en-US" sz="1600" dirty="0"/>
              <a:t>Military Construction</a:t>
            </a:r>
          </a:p>
        </p:txBody>
      </p:sp>
      <p:sp>
        <p:nvSpPr>
          <p:cNvPr id="4" name="Slide Number Placeholder 3"/>
          <p:cNvSpPr>
            <a:spLocks noGrp="1"/>
          </p:cNvSpPr>
          <p:nvPr>
            <p:ph type="sldNum" sz="quarter" idx="11"/>
          </p:nvPr>
        </p:nvSpPr>
        <p:spPr/>
        <p:txBody>
          <a:bodyPr/>
          <a:lstStyle/>
          <a:p>
            <a:fld id="{0D0E9D3B-CB56-40AE-B0A9-8DA5E1AEFDB7}" type="slidenum">
              <a:rPr lang="en-US" smtClean="0"/>
              <a:pPr/>
              <a:t>13</a:t>
            </a:fld>
            <a:endParaRPr lang="en-US" dirty="0"/>
          </a:p>
        </p:txBody>
      </p:sp>
      <p:graphicFrame>
        <p:nvGraphicFramePr>
          <p:cNvPr id="2" name="Table 2">
            <a:extLst>
              <a:ext uri="{FF2B5EF4-FFF2-40B4-BE49-F238E27FC236}">
                <a16:creationId xmlns:a16="http://schemas.microsoft.com/office/drawing/2014/main" id="{8B9EF5C3-D3DA-4E8B-99D6-4DFAA08DA2DE}"/>
              </a:ext>
            </a:extLst>
          </p:cNvPr>
          <p:cNvGraphicFramePr>
            <a:graphicFrameLocks noGrp="1"/>
          </p:cNvGraphicFramePr>
          <p:nvPr>
            <p:extLst>
              <p:ext uri="{D42A27DB-BD31-4B8C-83A1-F6EECF244321}">
                <p14:modId xmlns:p14="http://schemas.microsoft.com/office/powerpoint/2010/main" val="2550017533"/>
              </p:ext>
            </p:extLst>
          </p:nvPr>
        </p:nvGraphicFramePr>
        <p:xfrm>
          <a:off x="567191" y="1768170"/>
          <a:ext cx="8009616" cy="3916680"/>
        </p:xfrm>
        <a:graphic>
          <a:graphicData uri="http://schemas.openxmlformats.org/drawingml/2006/table">
            <a:tbl>
              <a:tblPr firstRow="1" bandRow="1">
                <a:tableStyleId>{5C22544A-7EE6-4342-B048-85BDC9FD1C3A}</a:tableStyleId>
              </a:tblPr>
              <a:tblGrid>
                <a:gridCol w="1334936">
                  <a:extLst>
                    <a:ext uri="{9D8B030D-6E8A-4147-A177-3AD203B41FA5}">
                      <a16:colId xmlns:a16="http://schemas.microsoft.com/office/drawing/2014/main" val="1757033943"/>
                    </a:ext>
                  </a:extLst>
                </a:gridCol>
                <a:gridCol w="1334936">
                  <a:extLst>
                    <a:ext uri="{9D8B030D-6E8A-4147-A177-3AD203B41FA5}">
                      <a16:colId xmlns:a16="http://schemas.microsoft.com/office/drawing/2014/main" val="2181590353"/>
                    </a:ext>
                  </a:extLst>
                </a:gridCol>
                <a:gridCol w="1334936">
                  <a:extLst>
                    <a:ext uri="{9D8B030D-6E8A-4147-A177-3AD203B41FA5}">
                      <a16:colId xmlns:a16="http://schemas.microsoft.com/office/drawing/2014/main" val="1692646622"/>
                    </a:ext>
                  </a:extLst>
                </a:gridCol>
                <a:gridCol w="1334936">
                  <a:extLst>
                    <a:ext uri="{9D8B030D-6E8A-4147-A177-3AD203B41FA5}">
                      <a16:colId xmlns:a16="http://schemas.microsoft.com/office/drawing/2014/main" val="3588950587"/>
                    </a:ext>
                  </a:extLst>
                </a:gridCol>
                <a:gridCol w="1334936">
                  <a:extLst>
                    <a:ext uri="{9D8B030D-6E8A-4147-A177-3AD203B41FA5}">
                      <a16:colId xmlns:a16="http://schemas.microsoft.com/office/drawing/2014/main" val="2473295427"/>
                    </a:ext>
                  </a:extLst>
                </a:gridCol>
                <a:gridCol w="1334936">
                  <a:extLst>
                    <a:ext uri="{9D8B030D-6E8A-4147-A177-3AD203B41FA5}">
                      <a16:colId xmlns:a16="http://schemas.microsoft.com/office/drawing/2014/main" val="1302811355"/>
                    </a:ext>
                  </a:extLst>
                </a:gridCol>
              </a:tblGrid>
              <a:tr h="370840">
                <a:tc>
                  <a:txBody>
                    <a:bodyPr/>
                    <a:lstStyle/>
                    <a:p>
                      <a:r>
                        <a:rPr lang="en-US" sz="1100" dirty="0">
                          <a:solidFill>
                            <a:schemeClr val="tx1"/>
                          </a:solidFill>
                        </a:rPr>
                        <a:t>Location</a:t>
                      </a:r>
                    </a:p>
                  </a:txBody>
                  <a:tcPr>
                    <a:solidFill>
                      <a:schemeClr val="accent4">
                        <a:lumMod val="20000"/>
                        <a:lumOff val="80000"/>
                      </a:schemeClr>
                    </a:solidFill>
                  </a:tcPr>
                </a:tc>
                <a:tc>
                  <a:txBody>
                    <a:bodyPr/>
                    <a:lstStyle/>
                    <a:p>
                      <a:r>
                        <a:rPr lang="en-US" sz="1100" dirty="0">
                          <a:solidFill>
                            <a:schemeClr val="tx1"/>
                          </a:solidFill>
                        </a:rPr>
                        <a:t>Project</a:t>
                      </a:r>
                    </a:p>
                  </a:txBody>
                  <a:tcPr>
                    <a:solidFill>
                      <a:schemeClr val="accent4">
                        <a:lumMod val="20000"/>
                        <a:lumOff val="80000"/>
                      </a:schemeClr>
                    </a:solidFill>
                  </a:tcPr>
                </a:tc>
                <a:tc>
                  <a:txBody>
                    <a:bodyPr/>
                    <a:lstStyle/>
                    <a:p>
                      <a:r>
                        <a:rPr lang="en-US" sz="1100" dirty="0">
                          <a:solidFill>
                            <a:schemeClr val="tx1"/>
                          </a:solidFill>
                        </a:rPr>
                        <a:t>Scope</a:t>
                      </a:r>
                    </a:p>
                  </a:txBody>
                  <a:tcPr>
                    <a:solidFill>
                      <a:schemeClr val="accent4">
                        <a:lumMod val="20000"/>
                        <a:lumOff val="80000"/>
                      </a:schemeClr>
                    </a:solidFill>
                  </a:tcPr>
                </a:tc>
                <a:tc>
                  <a:txBody>
                    <a:bodyPr/>
                    <a:lstStyle/>
                    <a:p>
                      <a:r>
                        <a:rPr lang="en-US" sz="1100" dirty="0">
                          <a:solidFill>
                            <a:schemeClr val="tx1"/>
                          </a:solidFill>
                        </a:rPr>
                        <a:t>Proj.</a:t>
                      </a:r>
                      <a:r>
                        <a:rPr lang="en-US" sz="1100" baseline="0" dirty="0">
                          <a:solidFill>
                            <a:schemeClr val="tx1"/>
                          </a:solidFill>
                        </a:rPr>
                        <a:t> $</a:t>
                      </a:r>
                      <a:endParaRPr lang="en-US" sz="1100" dirty="0">
                        <a:solidFill>
                          <a:schemeClr val="tx1"/>
                        </a:solidFill>
                      </a:endParaRPr>
                    </a:p>
                  </a:txBody>
                  <a:tcPr>
                    <a:solidFill>
                      <a:schemeClr val="accent4">
                        <a:lumMod val="20000"/>
                        <a:lumOff val="80000"/>
                      </a:schemeClr>
                    </a:solidFill>
                  </a:tcPr>
                </a:tc>
                <a:tc>
                  <a:txBody>
                    <a:bodyPr/>
                    <a:lstStyle/>
                    <a:p>
                      <a:r>
                        <a:rPr lang="en-US" sz="1100" dirty="0">
                          <a:solidFill>
                            <a:schemeClr val="tx1"/>
                          </a:solidFill>
                        </a:rPr>
                        <a:t>Targeted Acquisition</a:t>
                      </a:r>
                    </a:p>
                  </a:txBody>
                  <a:tcPr>
                    <a:solidFill>
                      <a:schemeClr val="accent4">
                        <a:lumMod val="20000"/>
                        <a:lumOff val="80000"/>
                      </a:schemeClr>
                    </a:solidFill>
                  </a:tcPr>
                </a:tc>
                <a:tc>
                  <a:txBody>
                    <a:bodyPr/>
                    <a:lstStyle/>
                    <a:p>
                      <a:r>
                        <a:rPr lang="en-US" sz="1100" dirty="0">
                          <a:solidFill>
                            <a:schemeClr val="tx1"/>
                          </a:solidFill>
                        </a:rPr>
                        <a:t>Projected </a:t>
                      </a:r>
                      <a:r>
                        <a:rPr lang="en-US" sz="1100" baseline="0" dirty="0">
                          <a:solidFill>
                            <a:schemeClr val="tx1"/>
                          </a:solidFill>
                        </a:rPr>
                        <a:t>RFP Date</a:t>
                      </a:r>
                      <a:endParaRPr lang="en-US" sz="1100" dirty="0">
                        <a:solidFill>
                          <a:schemeClr val="tx1"/>
                        </a:solidFill>
                      </a:endParaRPr>
                    </a:p>
                  </a:txBody>
                  <a:tcPr>
                    <a:solidFill>
                      <a:schemeClr val="accent4">
                        <a:lumMod val="20000"/>
                        <a:lumOff val="80000"/>
                      </a:schemeClr>
                    </a:solidFill>
                  </a:tcPr>
                </a:tc>
                <a:extLst>
                  <a:ext uri="{0D108BD9-81ED-4DB2-BD59-A6C34878D82A}">
                    <a16:rowId xmlns:a16="http://schemas.microsoft.com/office/drawing/2014/main" val="41721206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West Point,</a:t>
                      </a:r>
                      <a:r>
                        <a:rPr lang="en-US" sz="1100" baseline="0" dirty="0"/>
                        <a:t> NY</a:t>
                      </a:r>
                      <a:endParaRPr lang="en-US" sz="1100" dirty="0"/>
                    </a:p>
                  </a:txBody>
                  <a:tcPr>
                    <a:noFill/>
                  </a:tcPr>
                </a:tc>
                <a:tc>
                  <a:txBody>
                    <a:bodyPr/>
                    <a:lstStyle/>
                    <a:p>
                      <a:r>
                        <a:rPr lang="en-US" sz="1100" dirty="0"/>
                        <a:t>Bldg. 624 Renovation</a:t>
                      </a:r>
                    </a:p>
                  </a:txBody>
                  <a:tcPr>
                    <a:noFill/>
                  </a:tcPr>
                </a:tc>
                <a:tc>
                  <a:txBody>
                    <a:bodyPr/>
                    <a:lstStyle/>
                    <a:p>
                      <a:r>
                        <a:rPr lang="en-US" sz="1100" dirty="0"/>
                        <a:t>Renovate Existing Barracks</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$25-100M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SB/UR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Q1 FY22</a:t>
                      </a:r>
                    </a:p>
                  </a:txBody>
                  <a:tcPr>
                    <a:noFill/>
                  </a:tcPr>
                </a:tc>
                <a:extLst>
                  <a:ext uri="{0D108BD9-81ED-4DB2-BD59-A6C34878D82A}">
                    <a16:rowId xmlns:a16="http://schemas.microsoft.com/office/drawing/2014/main" val="264637739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West</a:t>
                      </a:r>
                      <a:r>
                        <a:rPr lang="en-US" sz="1100" baseline="0" dirty="0"/>
                        <a:t> Point, NY</a:t>
                      </a:r>
                      <a:endParaRPr lang="en-US" sz="1100" dirty="0"/>
                    </a:p>
                  </a:txBody>
                  <a:tcPr>
                    <a:noFill/>
                  </a:tcPr>
                </a:tc>
                <a:tc>
                  <a:txBody>
                    <a:bodyPr/>
                    <a:lstStyle/>
                    <a:p>
                      <a:r>
                        <a:rPr lang="en-US" sz="1100" dirty="0"/>
                        <a:t>Delafield Dam</a:t>
                      </a:r>
                    </a:p>
                  </a:txBody>
                  <a:tcPr>
                    <a:noFill/>
                  </a:tcPr>
                </a:tc>
                <a:tc>
                  <a:txBody>
                    <a:bodyPr/>
                    <a:lstStyle/>
                    <a:p>
                      <a:r>
                        <a:rPr lang="en-US" sz="1100" dirty="0"/>
                        <a:t>Decommission the Dam</a:t>
                      </a:r>
                    </a:p>
                  </a:txBody>
                  <a:tcPr>
                    <a:noFill/>
                  </a:tcPr>
                </a:tc>
                <a:tc>
                  <a:txBody>
                    <a:bodyPr/>
                    <a:lstStyle/>
                    <a:p>
                      <a:r>
                        <a:rPr lang="en-US" sz="1100" dirty="0"/>
                        <a:t>$5-10M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aseline="0" dirty="0"/>
                        <a:t>SB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Q2</a:t>
                      </a:r>
                      <a:r>
                        <a:rPr lang="en-US" sz="1100" baseline="0" dirty="0"/>
                        <a:t> FY22</a:t>
                      </a:r>
                      <a:endParaRPr lang="en-US" sz="1100" dirty="0"/>
                    </a:p>
                  </a:txBody>
                  <a:tcPr>
                    <a:noFill/>
                  </a:tcPr>
                </a:tc>
                <a:extLst>
                  <a:ext uri="{0D108BD9-81ED-4DB2-BD59-A6C34878D82A}">
                    <a16:rowId xmlns:a16="http://schemas.microsoft.com/office/drawing/2014/main" val="39332960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West Point, NY</a:t>
                      </a:r>
                    </a:p>
                  </a:txBody>
                  <a:tcPr>
                    <a:noFill/>
                  </a:tcPr>
                </a:tc>
                <a:tc>
                  <a:txBody>
                    <a:bodyPr/>
                    <a:lstStyle/>
                    <a:p>
                      <a:r>
                        <a:rPr lang="en-US" sz="1100" dirty="0"/>
                        <a:t>MEDDAC / DENTAC</a:t>
                      </a:r>
                    </a:p>
                  </a:txBody>
                  <a:tcPr>
                    <a:noFill/>
                  </a:tcPr>
                </a:tc>
                <a:tc>
                  <a:txBody>
                    <a:bodyPr/>
                    <a:lstStyle/>
                    <a:p>
                      <a:r>
                        <a:rPr lang="en-US" sz="1100" dirty="0"/>
                        <a:t>Renovate Bldg. 785 for MEDDAC / DENTAC </a:t>
                      </a:r>
                    </a:p>
                  </a:txBody>
                  <a:tcPr>
                    <a:noFill/>
                  </a:tcPr>
                </a:tc>
                <a:tc>
                  <a:txBody>
                    <a:bodyPr/>
                    <a:lstStyle/>
                    <a:p>
                      <a:r>
                        <a:rPr lang="en-US" sz="1100" dirty="0"/>
                        <a:t>$10-25M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Q4 FY22</a:t>
                      </a:r>
                    </a:p>
                  </a:txBody>
                  <a:tcPr>
                    <a:noFill/>
                  </a:tcPr>
                </a:tc>
                <a:extLst>
                  <a:ext uri="{0D108BD9-81ED-4DB2-BD59-A6C34878D82A}">
                    <a16:rowId xmlns:a16="http://schemas.microsoft.com/office/drawing/2014/main" val="3465247089"/>
                  </a:ext>
                </a:extLst>
              </a:tr>
              <a:tr h="370840">
                <a:tc>
                  <a:txBody>
                    <a:bodyPr/>
                    <a:lstStyle/>
                    <a:p>
                      <a:r>
                        <a:rPr lang="en-US" sz="1100" dirty="0"/>
                        <a:t>West Point,</a:t>
                      </a:r>
                      <a:r>
                        <a:rPr lang="en-US" sz="1100" baseline="0" dirty="0"/>
                        <a:t> NY</a:t>
                      </a:r>
                      <a:endParaRPr lang="en-US" sz="1100" dirty="0"/>
                    </a:p>
                  </a:txBody>
                  <a:tcPr>
                    <a:noFill/>
                  </a:tcPr>
                </a:tc>
                <a:tc>
                  <a:txBody>
                    <a:bodyPr/>
                    <a:lstStyle/>
                    <a:p>
                      <a:r>
                        <a:rPr lang="en-US" sz="1100" dirty="0"/>
                        <a:t>Camp Revitalization</a:t>
                      </a:r>
                    </a:p>
                  </a:txBody>
                  <a:tcPr>
                    <a:noFill/>
                  </a:tcPr>
                </a:tc>
                <a:tc>
                  <a:txBody>
                    <a:bodyPr/>
                    <a:lstStyle/>
                    <a:p>
                      <a:r>
                        <a:rPr lang="en-US" sz="1100" dirty="0"/>
                        <a:t>Renovate Multiple Barracks Phase II</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$10-25M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Adapt-Build</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Q1 FY22</a:t>
                      </a:r>
                    </a:p>
                  </a:txBody>
                  <a:tcPr>
                    <a:noFill/>
                  </a:tcPr>
                </a:tc>
                <a:extLst>
                  <a:ext uri="{0D108BD9-81ED-4DB2-BD59-A6C34878D82A}">
                    <a16:rowId xmlns:a16="http://schemas.microsoft.com/office/drawing/2014/main" val="2623312016"/>
                  </a:ext>
                </a:extLst>
              </a:tr>
              <a:tr h="370840">
                <a:tc>
                  <a:txBody>
                    <a:bodyPr/>
                    <a:lstStyle/>
                    <a:p>
                      <a:r>
                        <a:rPr lang="en-US" sz="1100" dirty="0"/>
                        <a:t>Watervliet Arsenal,</a:t>
                      </a:r>
                      <a:r>
                        <a:rPr lang="en-US" sz="1100" baseline="0" dirty="0"/>
                        <a:t> NY</a:t>
                      </a:r>
                      <a:endParaRPr lang="en-US" sz="1100" dirty="0"/>
                    </a:p>
                  </a:txBody>
                  <a:tcPr>
                    <a:noFill/>
                  </a:tcPr>
                </a:tc>
                <a:tc>
                  <a:txBody>
                    <a:bodyPr/>
                    <a:lstStyle/>
                    <a:p>
                      <a:r>
                        <a:rPr lang="en-US" sz="1100" dirty="0"/>
                        <a:t>Gillespie Gate</a:t>
                      </a:r>
                    </a:p>
                  </a:txBody>
                  <a:tcPr>
                    <a:noFill/>
                  </a:tcPr>
                </a:tc>
                <a:tc>
                  <a:txBody>
                    <a:bodyPr/>
                    <a:lstStyle/>
                    <a:p>
                      <a:r>
                        <a:rPr lang="en-US" sz="1100" dirty="0"/>
                        <a:t>Construct New Access Control Point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$10-25M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Q2 FY22</a:t>
                      </a:r>
                    </a:p>
                  </a:txBody>
                  <a:tcPr>
                    <a:noFill/>
                  </a:tcPr>
                </a:tc>
                <a:extLst>
                  <a:ext uri="{0D108BD9-81ED-4DB2-BD59-A6C34878D82A}">
                    <a16:rowId xmlns:a16="http://schemas.microsoft.com/office/drawing/2014/main" val="2165649442"/>
                  </a:ext>
                </a:extLst>
              </a:tr>
              <a:tr h="370840">
                <a:tc>
                  <a:txBody>
                    <a:bodyPr/>
                    <a:lstStyle/>
                    <a:p>
                      <a:r>
                        <a:rPr lang="en-US" sz="1100" dirty="0"/>
                        <a:t>Watervliet Arsenal,</a:t>
                      </a:r>
                      <a:r>
                        <a:rPr lang="en-US" sz="1100" baseline="0" dirty="0"/>
                        <a:t> NY</a:t>
                      </a:r>
                      <a:endParaRPr lang="en-US" sz="1100" dirty="0"/>
                    </a:p>
                  </a:txBody>
                  <a:tcPr>
                    <a:noFill/>
                  </a:tcPr>
                </a:tc>
                <a:tc>
                  <a:txBody>
                    <a:bodyPr/>
                    <a:lstStyle/>
                    <a:p>
                      <a:r>
                        <a:rPr lang="en-US" sz="1100" dirty="0"/>
                        <a:t>Bldg. 20 Renovation</a:t>
                      </a:r>
                    </a:p>
                  </a:txBody>
                  <a:tcPr>
                    <a:noFill/>
                  </a:tcPr>
                </a:tc>
                <a:tc>
                  <a:txBody>
                    <a:bodyPr/>
                    <a:lstStyle/>
                    <a:p>
                      <a:r>
                        <a:rPr lang="en-US" sz="1100" dirty="0"/>
                        <a:t>Renovate Existing Manufacturing Bldg.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$5-10M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Q3 FY22</a:t>
                      </a:r>
                    </a:p>
                  </a:txBody>
                  <a:tcPr>
                    <a:noFill/>
                  </a:tcPr>
                </a:tc>
                <a:extLst>
                  <a:ext uri="{0D108BD9-81ED-4DB2-BD59-A6C34878D82A}">
                    <a16:rowId xmlns:a16="http://schemas.microsoft.com/office/drawing/2014/main" val="3125208567"/>
                  </a:ext>
                </a:extLst>
              </a:tr>
              <a:tr h="370840">
                <a:tc>
                  <a:txBody>
                    <a:bodyPr/>
                    <a:lstStyle/>
                    <a:p>
                      <a:r>
                        <a:rPr lang="en-US" sz="1100" dirty="0"/>
                        <a:t>Fort Drum, NY</a:t>
                      </a:r>
                    </a:p>
                  </a:txBody>
                  <a:tcPr>
                    <a:noFill/>
                  </a:tcPr>
                </a:tc>
                <a:tc>
                  <a:txBody>
                    <a:bodyPr/>
                    <a:lstStyle/>
                    <a:p>
                      <a:r>
                        <a:rPr lang="en-US" sz="1100" dirty="0"/>
                        <a:t>Shielded Power</a:t>
                      </a:r>
                    </a:p>
                  </a:txBody>
                  <a:tcPr>
                    <a:noFill/>
                  </a:tcPr>
                </a:tc>
                <a:tc>
                  <a:txBody>
                    <a:bodyPr/>
                    <a:lstStyle/>
                    <a:p>
                      <a:r>
                        <a:rPr lang="en-US" sz="1100" dirty="0"/>
                        <a:t>Construct HEMP Shielding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$5 - $10M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DBB</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Q2 FY22</a:t>
                      </a:r>
                    </a:p>
                  </a:txBody>
                  <a:tcPr>
                    <a:noFill/>
                  </a:tcPr>
                </a:tc>
                <a:extLst>
                  <a:ext uri="{0D108BD9-81ED-4DB2-BD59-A6C34878D82A}">
                    <a16:rowId xmlns:a16="http://schemas.microsoft.com/office/drawing/2014/main" val="2759203565"/>
                  </a:ext>
                </a:extLst>
              </a:tr>
            </a:tbl>
          </a:graphicData>
        </a:graphic>
      </p:graphicFrame>
    </p:spTree>
    <p:extLst>
      <p:ext uri="{BB962C8B-B14F-4D97-AF65-F5344CB8AC3E}">
        <p14:creationId xmlns:p14="http://schemas.microsoft.com/office/powerpoint/2010/main" val="827636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96153" y="658359"/>
            <a:ext cx="5253257" cy="806451"/>
          </a:xfrm>
          <a:noFill/>
        </p:spPr>
        <p:txBody>
          <a:bodyPr>
            <a:normAutofit/>
          </a:bodyPr>
          <a:lstStyle/>
          <a:p>
            <a:r>
              <a:rPr lang="en-US" sz="1600" dirty="0"/>
              <a:t>FY21 </a:t>
            </a:r>
            <a:br>
              <a:rPr lang="en-US" sz="1600" dirty="0"/>
            </a:br>
            <a:r>
              <a:rPr lang="en-US" sz="1600" dirty="0"/>
              <a:t>Military A/E</a:t>
            </a:r>
          </a:p>
        </p:txBody>
      </p:sp>
      <p:sp>
        <p:nvSpPr>
          <p:cNvPr id="4" name="Slide Number Placeholder 3"/>
          <p:cNvSpPr>
            <a:spLocks noGrp="1"/>
          </p:cNvSpPr>
          <p:nvPr>
            <p:ph type="sldNum" sz="quarter" idx="11"/>
          </p:nvPr>
        </p:nvSpPr>
        <p:spPr>
          <a:noFill/>
        </p:spPr>
        <p:txBody>
          <a:bodyPr/>
          <a:lstStyle/>
          <a:p>
            <a:fld id="{0D0E9D3B-CB56-40AE-B0A9-8DA5E1AEFDB7}" type="slidenum">
              <a:rPr lang="en-US" sz="1000" smtClean="0"/>
              <a:pPr/>
              <a:t>14</a:t>
            </a:fld>
            <a:endParaRPr lang="en-US" sz="1000" dirty="0"/>
          </a:p>
        </p:txBody>
      </p:sp>
      <p:graphicFrame>
        <p:nvGraphicFramePr>
          <p:cNvPr id="6" name="Table 6">
            <a:extLst>
              <a:ext uri="{FF2B5EF4-FFF2-40B4-BE49-F238E27FC236}">
                <a16:creationId xmlns:a16="http://schemas.microsoft.com/office/drawing/2014/main" id="{459DDEED-8530-405D-A464-1C41CE6EC480}"/>
              </a:ext>
            </a:extLst>
          </p:cNvPr>
          <p:cNvGraphicFramePr>
            <a:graphicFrameLocks noGrp="1"/>
          </p:cNvGraphicFramePr>
          <p:nvPr>
            <p:extLst>
              <p:ext uri="{D42A27DB-BD31-4B8C-83A1-F6EECF244321}">
                <p14:modId xmlns:p14="http://schemas.microsoft.com/office/powerpoint/2010/main" val="66114354"/>
              </p:ext>
            </p:extLst>
          </p:nvPr>
        </p:nvGraphicFramePr>
        <p:xfrm>
          <a:off x="314786" y="1674651"/>
          <a:ext cx="8215992" cy="2806902"/>
        </p:xfrm>
        <a:graphic>
          <a:graphicData uri="http://schemas.openxmlformats.org/drawingml/2006/table">
            <a:tbl>
              <a:tblPr firstRow="1" bandRow="1">
                <a:tableStyleId>{5C22544A-7EE6-4342-B048-85BDC9FD1C3A}</a:tableStyleId>
              </a:tblPr>
              <a:tblGrid>
                <a:gridCol w="1369332">
                  <a:extLst>
                    <a:ext uri="{9D8B030D-6E8A-4147-A177-3AD203B41FA5}">
                      <a16:colId xmlns:a16="http://schemas.microsoft.com/office/drawing/2014/main" val="4125415632"/>
                    </a:ext>
                  </a:extLst>
                </a:gridCol>
                <a:gridCol w="1369332">
                  <a:extLst>
                    <a:ext uri="{9D8B030D-6E8A-4147-A177-3AD203B41FA5}">
                      <a16:colId xmlns:a16="http://schemas.microsoft.com/office/drawing/2014/main" val="2341003432"/>
                    </a:ext>
                  </a:extLst>
                </a:gridCol>
                <a:gridCol w="1369332">
                  <a:extLst>
                    <a:ext uri="{9D8B030D-6E8A-4147-A177-3AD203B41FA5}">
                      <a16:colId xmlns:a16="http://schemas.microsoft.com/office/drawing/2014/main" val="4071997238"/>
                    </a:ext>
                  </a:extLst>
                </a:gridCol>
                <a:gridCol w="1369332">
                  <a:extLst>
                    <a:ext uri="{9D8B030D-6E8A-4147-A177-3AD203B41FA5}">
                      <a16:colId xmlns:a16="http://schemas.microsoft.com/office/drawing/2014/main" val="4224613958"/>
                    </a:ext>
                  </a:extLst>
                </a:gridCol>
                <a:gridCol w="1369332">
                  <a:extLst>
                    <a:ext uri="{9D8B030D-6E8A-4147-A177-3AD203B41FA5}">
                      <a16:colId xmlns:a16="http://schemas.microsoft.com/office/drawing/2014/main" val="531334651"/>
                    </a:ext>
                  </a:extLst>
                </a:gridCol>
                <a:gridCol w="1369332">
                  <a:extLst>
                    <a:ext uri="{9D8B030D-6E8A-4147-A177-3AD203B41FA5}">
                      <a16:colId xmlns:a16="http://schemas.microsoft.com/office/drawing/2014/main" val="3152968689"/>
                    </a:ext>
                  </a:extLst>
                </a:gridCol>
              </a:tblGrid>
              <a:tr h="462862">
                <a:tc>
                  <a:txBody>
                    <a:bodyPr/>
                    <a:lstStyle/>
                    <a:p>
                      <a:r>
                        <a:rPr lang="en-US" dirty="0">
                          <a:solidFill>
                            <a:schemeClr val="tx1"/>
                          </a:solidFill>
                        </a:rPr>
                        <a:t>Location</a:t>
                      </a:r>
                    </a:p>
                  </a:txBody>
                  <a:tcPr>
                    <a:solidFill>
                      <a:schemeClr val="accent4">
                        <a:lumMod val="20000"/>
                        <a:lumOff val="80000"/>
                      </a:schemeClr>
                    </a:solidFill>
                  </a:tcPr>
                </a:tc>
                <a:tc>
                  <a:txBody>
                    <a:bodyPr/>
                    <a:lstStyle/>
                    <a:p>
                      <a:r>
                        <a:rPr lang="en-US" dirty="0">
                          <a:solidFill>
                            <a:schemeClr val="tx1"/>
                          </a:solidFill>
                        </a:rPr>
                        <a:t>Project</a:t>
                      </a:r>
                    </a:p>
                  </a:txBody>
                  <a:tcPr>
                    <a:solidFill>
                      <a:schemeClr val="accent4">
                        <a:lumMod val="20000"/>
                        <a:lumOff val="80000"/>
                      </a:schemeClr>
                    </a:solidFill>
                  </a:tcPr>
                </a:tc>
                <a:tc>
                  <a:txBody>
                    <a:bodyPr/>
                    <a:lstStyle/>
                    <a:p>
                      <a:r>
                        <a:rPr lang="en-US" dirty="0">
                          <a:solidFill>
                            <a:schemeClr val="tx1"/>
                          </a:solidFill>
                        </a:rPr>
                        <a:t>Scope </a:t>
                      </a:r>
                    </a:p>
                  </a:txBody>
                  <a:tcPr>
                    <a:solidFill>
                      <a:schemeClr val="accent4">
                        <a:lumMod val="20000"/>
                        <a:lumOff val="80000"/>
                      </a:schemeClr>
                    </a:solidFill>
                  </a:tcPr>
                </a:tc>
                <a:tc>
                  <a:txBody>
                    <a:bodyPr/>
                    <a:lstStyle/>
                    <a:p>
                      <a:r>
                        <a:rPr lang="en-US" dirty="0">
                          <a:solidFill>
                            <a:schemeClr val="tx1"/>
                          </a:solidFill>
                        </a:rPr>
                        <a:t>Project $</a:t>
                      </a:r>
                    </a:p>
                  </a:txBody>
                  <a:tcPr>
                    <a:solidFill>
                      <a:schemeClr val="accent4">
                        <a:lumMod val="20000"/>
                        <a:lumOff val="80000"/>
                      </a:schemeClr>
                    </a:solidFill>
                  </a:tcPr>
                </a:tc>
                <a:tc>
                  <a:txBody>
                    <a:bodyPr/>
                    <a:lstStyle/>
                    <a:p>
                      <a:r>
                        <a:rPr lang="en-US" dirty="0">
                          <a:solidFill>
                            <a:schemeClr val="tx1"/>
                          </a:solidFill>
                        </a:rPr>
                        <a:t>Targeted</a:t>
                      </a:r>
                    </a:p>
                    <a:p>
                      <a:r>
                        <a:rPr lang="en-US" dirty="0">
                          <a:solidFill>
                            <a:schemeClr val="tx1"/>
                          </a:solidFill>
                        </a:rPr>
                        <a:t>Acquisition </a:t>
                      </a:r>
                    </a:p>
                  </a:txBody>
                  <a:tcPr>
                    <a:solidFill>
                      <a:schemeClr val="accent4">
                        <a:lumMod val="20000"/>
                        <a:lumOff val="80000"/>
                      </a:schemeClr>
                    </a:solidFill>
                  </a:tcPr>
                </a:tc>
                <a:tc>
                  <a:txBody>
                    <a:bodyPr/>
                    <a:lstStyle/>
                    <a:p>
                      <a:r>
                        <a:rPr lang="en-US" dirty="0">
                          <a:solidFill>
                            <a:schemeClr val="tx1"/>
                          </a:solidFill>
                        </a:rPr>
                        <a:t>Projected. RFP</a:t>
                      </a:r>
                    </a:p>
                    <a:p>
                      <a:r>
                        <a:rPr lang="en-US" dirty="0">
                          <a:solidFill>
                            <a:schemeClr val="tx1"/>
                          </a:solidFill>
                        </a:rPr>
                        <a:t>Date</a:t>
                      </a:r>
                    </a:p>
                  </a:txBody>
                  <a:tcPr>
                    <a:solidFill>
                      <a:schemeClr val="accent4">
                        <a:lumMod val="20000"/>
                        <a:lumOff val="80000"/>
                      </a:schemeClr>
                    </a:solidFill>
                  </a:tcPr>
                </a:tc>
                <a:extLst>
                  <a:ext uri="{0D108BD9-81ED-4DB2-BD59-A6C34878D82A}">
                    <a16:rowId xmlns:a16="http://schemas.microsoft.com/office/drawing/2014/main" val="402492299"/>
                  </a:ext>
                </a:extLst>
              </a:tr>
              <a:tr h="462862">
                <a:tc>
                  <a:txBody>
                    <a:bodyPr/>
                    <a:lstStyle/>
                    <a:p>
                      <a:r>
                        <a:rPr lang="en-US" dirty="0"/>
                        <a:t>NAN/NAD</a:t>
                      </a:r>
                    </a:p>
                    <a:p>
                      <a:r>
                        <a:rPr lang="en-US" dirty="0"/>
                        <a:t>Boundaries</a:t>
                      </a:r>
                    </a:p>
                  </a:txBody>
                  <a:tcPr>
                    <a:noFill/>
                  </a:tcPr>
                </a:tc>
                <a:tc>
                  <a:txBody>
                    <a:bodyPr/>
                    <a:lstStyle/>
                    <a:p>
                      <a:r>
                        <a:rPr lang="en-US" dirty="0"/>
                        <a:t>MATOC General AE</a:t>
                      </a:r>
                    </a:p>
                    <a:p>
                      <a:r>
                        <a:rPr lang="en-US" dirty="0"/>
                        <a:t>Services to primarily</a:t>
                      </a:r>
                    </a:p>
                    <a:p>
                      <a:r>
                        <a:rPr lang="en-US" dirty="0"/>
                        <a:t>Support Thule AB</a:t>
                      </a:r>
                    </a:p>
                    <a:p>
                      <a:r>
                        <a:rPr lang="en-US" dirty="0"/>
                        <a:t>And other installations</a:t>
                      </a:r>
                    </a:p>
                    <a:p>
                      <a:r>
                        <a:rPr lang="en-US" dirty="0"/>
                        <a:t>In the NAN/NAD</a:t>
                      </a:r>
                    </a:p>
                    <a:p>
                      <a:r>
                        <a:rPr lang="en-US" dirty="0"/>
                        <a:t>Region</a:t>
                      </a:r>
                    </a:p>
                  </a:txBody>
                  <a:tcPr>
                    <a:noFill/>
                  </a:tcPr>
                </a:tc>
                <a:tc>
                  <a:txBody>
                    <a:bodyPr/>
                    <a:lstStyle/>
                    <a:p>
                      <a:r>
                        <a:rPr lang="en-US" dirty="0"/>
                        <a:t>Planning and</a:t>
                      </a:r>
                    </a:p>
                    <a:p>
                      <a:r>
                        <a:rPr lang="en-US" dirty="0"/>
                        <a:t>Design Services</a:t>
                      </a:r>
                    </a:p>
                  </a:txBody>
                  <a:tcPr>
                    <a:noFill/>
                  </a:tcPr>
                </a:tc>
                <a:tc>
                  <a:txBody>
                    <a:bodyPr/>
                    <a:lstStyle/>
                    <a:p>
                      <a:r>
                        <a:rPr lang="en-US" dirty="0"/>
                        <a:t>$200M shared capacity over 5 years; 5 firms</a:t>
                      </a:r>
                    </a:p>
                  </a:txBody>
                  <a:tcPr>
                    <a:noFill/>
                  </a:tcPr>
                </a:tc>
                <a:tc>
                  <a:txBody>
                    <a:bodyPr/>
                    <a:lstStyle/>
                    <a:p>
                      <a:r>
                        <a:rPr lang="en-US" dirty="0"/>
                        <a:t>TBD</a:t>
                      </a:r>
                    </a:p>
                  </a:txBody>
                  <a:tcPr>
                    <a:noFill/>
                  </a:tcPr>
                </a:tc>
                <a:tc>
                  <a:txBody>
                    <a:bodyPr/>
                    <a:lstStyle/>
                    <a:p>
                      <a:r>
                        <a:rPr lang="en-US" dirty="0"/>
                        <a:t>Q1 FY21</a:t>
                      </a:r>
                    </a:p>
                  </a:txBody>
                  <a:tcPr>
                    <a:noFill/>
                  </a:tcPr>
                </a:tc>
                <a:extLst>
                  <a:ext uri="{0D108BD9-81ED-4DB2-BD59-A6C34878D82A}">
                    <a16:rowId xmlns:a16="http://schemas.microsoft.com/office/drawing/2014/main" val="1560730109"/>
                  </a:ext>
                </a:extLst>
              </a:tr>
              <a:tr h="462862">
                <a:tc>
                  <a:txBody>
                    <a:bodyPr/>
                    <a:lstStyle/>
                    <a:p>
                      <a:r>
                        <a:rPr lang="en-US" dirty="0"/>
                        <a:t>NAN/NAD</a:t>
                      </a:r>
                    </a:p>
                    <a:p>
                      <a:r>
                        <a:rPr lang="en-US" dirty="0"/>
                        <a:t>Boundaries</a:t>
                      </a:r>
                    </a:p>
                  </a:txBody>
                  <a:tcPr>
                    <a:noFill/>
                  </a:tcPr>
                </a:tc>
                <a:tc>
                  <a:txBody>
                    <a:bodyPr/>
                    <a:lstStyle/>
                    <a:p>
                      <a:r>
                        <a:rPr lang="en-US" dirty="0"/>
                        <a:t>MATOC General AE</a:t>
                      </a:r>
                    </a:p>
                    <a:p>
                      <a:r>
                        <a:rPr lang="en-US" dirty="0"/>
                        <a:t>Services to primarily</a:t>
                      </a:r>
                    </a:p>
                    <a:p>
                      <a:r>
                        <a:rPr lang="en-US" dirty="0"/>
                        <a:t>Support the ABUP at USMA as well as other installations in the NAD/NAD Region</a:t>
                      </a:r>
                    </a:p>
                  </a:txBody>
                  <a:tcPr>
                    <a:noFill/>
                  </a:tcPr>
                </a:tc>
                <a:tc>
                  <a:txBody>
                    <a:bodyPr/>
                    <a:lstStyle/>
                    <a:p>
                      <a:r>
                        <a:rPr lang="en-US" dirty="0"/>
                        <a:t>Planning and</a:t>
                      </a:r>
                    </a:p>
                    <a:p>
                      <a:r>
                        <a:rPr lang="en-US" dirty="0"/>
                        <a:t>Design Services</a:t>
                      </a:r>
                    </a:p>
                  </a:txBody>
                  <a:tcPr>
                    <a:noFill/>
                  </a:tcPr>
                </a:tc>
                <a:tc>
                  <a:txBody>
                    <a:bodyPr/>
                    <a:lstStyle/>
                    <a:p>
                      <a:r>
                        <a:rPr lang="en-US" dirty="0"/>
                        <a:t>$50M shared capacity over 5 years; 3 firms</a:t>
                      </a:r>
                    </a:p>
                  </a:txBody>
                  <a:tcPr>
                    <a:noFill/>
                  </a:tcPr>
                </a:tc>
                <a:tc>
                  <a:txBody>
                    <a:bodyPr/>
                    <a:lstStyle/>
                    <a:p>
                      <a:r>
                        <a:rPr lang="en-US" dirty="0"/>
                        <a:t>TBD</a:t>
                      </a:r>
                    </a:p>
                  </a:txBody>
                  <a:tcPr>
                    <a:noFill/>
                  </a:tcPr>
                </a:tc>
                <a:tc>
                  <a:txBody>
                    <a:bodyPr/>
                    <a:lstStyle/>
                    <a:p>
                      <a:r>
                        <a:rPr lang="en-US" dirty="0"/>
                        <a:t>Q1 FY22</a:t>
                      </a:r>
                    </a:p>
                  </a:txBody>
                  <a:tcPr>
                    <a:noFill/>
                  </a:tcPr>
                </a:tc>
                <a:extLst>
                  <a:ext uri="{0D108BD9-81ED-4DB2-BD59-A6C34878D82A}">
                    <a16:rowId xmlns:a16="http://schemas.microsoft.com/office/drawing/2014/main" val="2485108734"/>
                  </a:ext>
                </a:extLst>
              </a:tr>
            </a:tbl>
          </a:graphicData>
        </a:graphic>
      </p:graphicFrame>
    </p:spTree>
    <p:extLst>
      <p:ext uri="{BB962C8B-B14F-4D97-AF65-F5344CB8AC3E}">
        <p14:creationId xmlns:p14="http://schemas.microsoft.com/office/powerpoint/2010/main" val="2107262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2"/>
          <p:cNvSpPr txBox="1">
            <a:spLocks noChangeArrowheads="1"/>
          </p:cNvSpPr>
          <p:nvPr/>
        </p:nvSpPr>
        <p:spPr bwMode="auto">
          <a:xfrm>
            <a:off x="415925" y="3926627"/>
            <a:ext cx="4419600" cy="584775"/>
          </a:xfrm>
          <a:prstGeom prst="rect">
            <a:avLst/>
          </a:prstGeom>
          <a:noFill/>
          <a:ln w="9525">
            <a:noFill/>
            <a:miter lim="800000"/>
            <a:headEnd/>
            <a:tailEnd/>
          </a:ln>
        </p:spPr>
        <p:txBody>
          <a:bodyPr>
            <a:spAutoFit/>
          </a:bodyPr>
          <a:lstStyle/>
          <a:p>
            <a:pPr algn="ctr">
              <a:spcBef>
                <a:spcPct val="50000"/>
              </a:spcBef>
            </a:pPr>
            <a:r>
              <a:rPr lang="en-US" sz="1600" b="1" dirty="0">
                <a:cs typeface="Arial" panose="020B0604020202020204" pitchFamily="34" charset="0"/>
              </a:rPr>
              <a:t>NYC OEM – Hurricane Planning and Preparedness Studies</a:t>
            </a:r>
          </a:p>
        </p:txBody>
      </p:sp>
      <p:sp>
        <p:nvSpPr>
          <p:cNvPr id="3077" name="Rectangle 3"/>
          <p:cNvSpPr>
            <a:spLocks noChangeArrowheads="1"/>
          </p:cNvSpPr>
          <p:nvPr/>
        </p:nvSpPr>
        <p:spPr bwMode="auto">
          <a:xfrm>
            <a:off x="1136585" y="513107"/>
            <a:ext cx="6683829" cy="533400"/>
          </a:xfrm>
          <a:prstGeom prst="rect">
            <a:avLst/>
          </a:prstGeom>
          <a:noFill/>
          <a:ln w="9525">
            <a:noFill/>
            <a:miter lim="800000"/>
            <a:headEnd/>
            <a:tailEnd/>
          </a:ln>
        </p:spPr>
        <p:txBody>
          <a:bodyPr anchor="ctr"/>
          <a:lstStyle/>
          <a:p>
            <a:pPr algn="ctr"/>
            <a:r>
              <a:rPr lang="en-US" sz="1800" b="1" dirty="0">
                <a:cs typeface="Arial" panose="020B0604020202020204" pitchFamily="34" charset="0"/>
              </a:rPr>
              <a:t>Interagency, International &amp; Environmental </a:t>
            </a:r>
          </a:p>
          <a:p>
            <a:pPr algn="ctr"/>
            <a:r>
              <a:rPr lang="en-US" sz="1800" b="1" dirty="0">
                <a:cs typeface="Arial" panose="020B0604020202020204" pitchFamily="34" charset="0"/>
              </a:rPr>
              <a:t>Services </a:t>
            </a:r>
          </a:p>
        </p:txBody>
      </p:sp>
      <p:sp>
        <p:nvSpPr>
          <p:cNvPr id="3078" name="Line 4"/>
          <p:cNvSpPr>
            <a:spLocks noChangeShapeType="1"/>
          </p:cNvSpPr>
          <p:nvPr/>
        </p:nvSpPr>
        <p:spPr bwMode="auto">
          <a:xfrm>
            <a:off x="415925" y="3908039"/>
            <a:ext cx="8229600" cy="0"/>
          </a:xfrm>
          <a:prstGeom prst="line">
            <a:avLst/>
          </a:prstGeom>
          <a:noFill/>
          <a:ln w="9525">
            <a:solidFill>
              <a:schemeClr val="tx1"/>
            </a:solidFill>
            <a:round/>
            <a:headEnd/>
            <a:tailEnd/>
          </a:ln>
        </p:spPr>
        <p:txBody>
          <a:bodyPr/>
          <a:lstStyle/>
          <a:p>
            <a:endParaRPr lang="en-US" dirty="0"/>
          </a:p>
        </p:txBody>
      </p:sp>
      <p:sp>
        <p:nvSpPr>
          <p:cNvPr id="3081" name="Text Box 8"/>
          <p:cNvSpPr txBox="1">
            <a:spLocks noChangeArrowheads="1"/>
          </p:cNvSpPr>
          <p:nvPr/>
        </p:nvSpPr>
        <p:spPr bwMode="auto">
          <a:xfrm>
            <a:off x="723900" y="1217991"/>
            <a:ext cx="3733800" cy="307777"/>
          </a:xfrm>
          <a:prstGeom prst="rect">
            <a:avLst/>
          </a:prstGeom>
          <a:noFill/>
          <a:ln w="9525">
            <a:noFill/>
            <a:miter lim="800000"/>
            <a:headEnd/>
            <a:tailEnd/>
          </a:ln>
        </p:spPr>
        <p:txBody>
          <a:bodyPr>
            <a:spAutoFit/>
          </a:bodyPr>
          <a:lstStyle/>
          <a:p>
            <a:pPr algn="ctr">
              <a:spcBef>
                <a:spcPct val="50000"/>
              </a:spcBef>
            </a:pPr>
            <a:r>
              <a:rPr lang="en-US" sz="1400" b="1" dirty="0">
                <a:latin typeface="+mn-lt"/>
                <a:cs typeface="Calibri" pitchFamily="34" charset="0"/>
              </a:rPr>
              <a:t>NYC DOT - East River Bridges</a:t>
            </a:r>
          </a:p>
        </p:txBody>
      </p:sp>
      <p:sp>
        <p:nvSpPr>
          <p:cNvPr id="3083" name="Text Box 11"/>
          <p:cNvSpPr txBox="1">
            <a:spLocks noChangeArrowheads="1"/>
          </p:cNvSpPr>
          <p:nvPr/>
        </p:nvSpPr>
        <p:spPr bwMode="auto">
          <a:xfrm>
            <a:off x="495300" y="6172200"/>
            <a:ext cx="3886200" cy="461665"/>
          </a:xfrm>
          <a:prstGeom prst="rect">
            <a:avLst/>
          </a:prstGeom>
          <a:noFill/>
          <a:ln w="9525">
            <a:noFill/>
            <a:miter lim="800000"/>
            <a:headEnd/>
            <a:tailEnd/>
          </a:ln>
        </p:spPr>
        <p:txBody>
          <a:bodyPr>
            <a:spAutoFit/>
          </a:bodyPr>
          <a:lstStyle/>
          <a:p>
            <a:pPr algn="ctr"/>
            <a:r>
              <a:rPr lang="en-US" sz="1200" b="1" dirty="0">
                <a:latin typeface="Calibri" pitchFamily="34" charset="0"/>
                <a:cs typeface="Calibri" pitchFamily="34" charset="0"/>
              </a:rPr>
              <a:t>Hurricane Storm Surge Mapping Analysis for New York State and New York City</a:t>
            </a:r>
          </a:p>
        </p:txBody>
      </p:sp>
      <p:sp>
        <p:nvSpPr>
          <p:cNvPr id="3084" name="Text Box 12"/>
          <p:cNvSpPr txBox="1">
            <a:spLocks noChangeArrowheads="1"/>
          </p:cNvSpPr>
          <p:nvPr/>
        </p:nvSpPr>
        <p:spPr bwMode="auto">
          <a:xfrm>
            <a:off x="495300" y="3574358"/>
            <a:ext cx="3962400" cy="274638"/>
          </a:xfrm>
          <a:prstGeom prst="rect">
            <a:avLst/>
          </a:prstGeom>
          <a:noFill/>
          <a:ln w="9525">
            <a:noFill/>
            <a:miter lim="800000"/>
            <a:headEnd/>
            <a:tailEnd/>
          </a:ln>
        </p:spPr>
        <p:txBody>
          <a:bodyPr>
            <a:spAutoFit/>
          </a:bodyPr>
          <a:lstStyle/>
          <a:p>
            <a:pPr algn="ctr"/>
            <a:r>
              <a:rPr lang="en-US" sz="1200" b="1" dirty="0">
                <a:latin typeface="Calibri" pitchFamily="34" charset="0"/>
                <a:cs typeface="Calibri" pitchFamily="34" charset="0"/>
              </a:rPr>
              <a:t>Hazard mitigation work - Security Upgrades</a:t>
            </a:r>
          </a:p>
        </p:txBody>
      </p:sp>
      <p:sp>
        <p:nvSpPr>
          <p:cNvPr id="17" name="Slide Number Placeholder 16"/>
          <p:cNvSpPr>
            <a:spLocks noGrp="1"/>
          </p:cNvSpPr>
          <p:nvPr>
            <p:ph type="sldNum" sz="quarter" idx="4294967295"/>
          </p:nvPr>
        </p:nvSpPr>
        <p:spPr>
          <a:xfrm>
            <a:off x="3581400" y="6492875"/>
            <a:ext cx="2133600" cy="365125"/>
          </a:xfrm>
        </p:spPr>
        <p:txBody>
          <a:bodyPr/>
          <a:lstStyle/>
          <a:p>
            <a:pPr algn="ctr">
              <a:defRPr/>
            </a:pPr>
            <a:fld id="{54FCCCEA-2EDD-4EE0-A185-1640307A69D0}" type="slidenum">
              <a:rPr lang="en-US" smtClean="0"/>
              <a:pPr algn="ctr">
                <a:defRPr/>
              </a:pPr>
              <a:t>15</a:t>
            </a:fld>
            <a:endParaRPr lang="en-US" dirty="0"/>
          </a:p>
        </p:txBody>
      </p:sp>
      <p:pic>
        <p:nvPicPr>
          <p:cNvPr id="63495" name="Picture 7" descr="http://www.whatifnyc.net/files/reduced/7B8615D8-E2F5-4D75-A46B-EE6E18D828BD.jpg"/>
          <p:cNvPicPr>
            <a:picLocks noChangeAspect="1" noChangeArrowheads="1"/>
          </p:cNvPicPr>
          <p:nvPr/>
        </p:nvPicPr>
        <p:blipFill>
          <a:blip r:embed="rId3" cstate="print"/>
          <a:srcRect l="23964" t="3073" r="31712" b="67748"/>
          <a:stretch>
            <a:fillRect/>
          </a:stretch>
        </p:blipFill>
        <p:spPr bwMode="auto">
          <a:xfrm>
            <a:off x="5259065" y="4101767"/>
            <a:ext cx="2743200" cy="2408663"/>
          </a:xfrm>
          <a:prstGeom prst="rect">
            <a:avLst/>
          </a:prstGeom>
          <a:noFill/>
          <a:ln w="9525">
            <a:solidFill>
              <a:schemeClr val="tx1"/>
            </a:solidFill>
            <a:miter lim="800000"/>
            <a:headEnd/>
            <a:tailEnd/>
          </a:ln>
        </p:spPr>
      </p:pic>
      <p:pic>
        <p:nvPicPr>
          <p:cNvPr id="63492" name="Picture 4" descr="C:\Users\e3plfdec\Desktop\Messy DESKTOP_3-21-13\NY3_INUNDATION_inset_v2.jpg"/>
          <p:cNvPicPr>
            <a:picLocks noChangeAspect="1" noChangeArrowheads="1"/>
          </p:cNvPicPr>
          <p:nvPr/>
        </p:nvPicPr>
        <p:blipFill>
          <a:blip r:embed="rId4" cstate="print"/>
          <a:srcRect/>
          <a:stretch>
            <a:fillRect/>
          </a:stretch>
        </p:blipFill>
        <p:spPr bwMode="auto">
          <a:xfrm>
            <a:off x="725912" y="4495800"/>
            <a:ext cx="3503188" cy="1676400"/>
          </a:xfrm>
          <a:prstGeom prst="rect">
            <a:avLst/>
          </a:prstGeom>
          <a:noFill/>
        </p:spPr>
      </p:pic>
      <p:pic>
        <p:nvPicPr>
          <p:cNvPr id="18" name="Picture 17">
            <a:extLst>
              <a:ext uri="{FF2B5EF4-FFF2-40B4-BE49-F238E27FC236}">
                <a16:creationId xmlns:a16="http://schemas.microsoft.com/office/drawing/2014/main" id="{41B2B9B4-CD9C-481F-8588-0CB96EF83C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2758" y="1544355"/>
            <a:ext cx="3396342" cy="2026956"/>
          </a:xfrm>
          <a:prstGeom prst="rect">
            <a:avLst/>
          </a:prstGeom>
        </p:spPr>
      </p:pic>
      <p:sp>
        <p:nvSpPr>
          <p:cNvPr id="15" name="Text Box 6">
            <a:extLst>
              <a:ext uri="{FF2B5EF4-FFF2-40B4-BE49-F238E27FC236}">
                <a16:creationId xmlns:a16="http://schemas.microsoft.com/office/drawing/2014/main" id="{C4F803C8-50AC-44CA-8E98-21049D4A7EF3}"/>
              </a:ext>
            </a:extLst>
          </p:cNvPr>
          <p:cNvSpPr txBox="1">
            <a:spLocks noChangeArrowheads="1"/>
          </p:cNvSpPr>
          <p:nvPr/>
        </p:nvSpPr>
        <p:spPr bwMode="auto">
          <a:xfrm>
            <a:off x="4886785" y="1348311"/>
            <a:ext cx="3533315" cy="307777"/>
          </a:xfrm>
          <a:prstGeom prst="rect">
            <a:avLst/>
          </a:prstGeom>
          <a:noFill/>
          <a:ln w="9525">
            <a:noFill/>
            <a:miter lim="800000"/>
            <a:headEnd/>
            <a:tailEnd/>
          </a:ln>
        </p:spPr>
        <p:txBody>
          <a:bodyPr wrap="square">
            <a:spAutoFit/>
          </a:bodyPr>
          <a:lstStyle/>
          <a:p>
            <a:r>
              <a:rPr lang="en-US" sz="1400" b="1" dirty="0"/>
              <a:t>Formerly Used Defense Sites (FUDS)</a:t>
            </a:r>
          </a:p>
        </p:txBody>
      </p:sp>
      <p:grpSp>
        <p:nvGrpSpPr>
          <p:cNvPr id="16" name="Group 15">
            <a:extLst>
              <a:ext uri="{FF2B5EF4-FFF2-40B4-BE49-F238E27FC236}">
                <a16:creationId xmlns:a16="http://schemas.microsoft.com/office/drawing/2014/main" id="{3DEB0DE8-82B9-4090-8632-9DFD5C9489D0}"/>
              </a:ext>
            </a:extLst>
          </p:cNvPr>
          <p:cNvGrpSpPr/>
          <p:nvPr/>
        </p:nvGrpSpPr>
        <p:grpSpPr>
          <a:xfrm>
            <a:off x="4964105" y="1695927"/>
            <a:ext cx="3265701" cy="2140041"/>
            <a:chOff x="5356860" y="1478890"/>
            <a:chExt cx="2514600" cy="2439403"/>
          </a:xfrm>
        </p:grpSpPr>
        <p:pic>
          <p:nvPicPr>
            <p:cNvPr id="19" name="Picture 14" descr="Raritan Arsenal Ordn-3">
              <a:extLst>
                <a:ext uri="{FF2B5EF4-FFF2-40B4-BE49-F238E27FC236}">
                  <a16:creationId xmlns:a16="http://schemas.microsoft.com/office/drawing/2014/main" id="{AECD4BDA-E4F0-462A-B1C7-C826057EF307}"/>
                </a:ext>
              </a:extLst>
            </p:cNvPr>
            <p:cNvPicPr>
              <a:picLocks noChangeAspect="1" noChangeArrowheads="1"/>
            </p:cNvPicPr>
            <p:nvPr/>
          </p:nvPicPr>
          <p:blipFill>
            <a:blip r:embed="rId6" cstate="print"/>
            <a:srcRect/>
            <a:stretch>
              <a:fillRect/>
            </a:stretch>
          </p:blipFill>
          <p:spPr bwMode="auto">
            <a:xfrm>
              <a:off x="5356860" y="1478890"/>
              <a:ext cx="2514600" cy="2059044"/>
            </a:xfrm>
            <a:prstGeom prst="rect">
              <a:avLst/>
            </a:prstGeom>
            <a:noFill/>
            <a:ln w="12700">
              <a:noFill/>
              <a:miter lim="800000"/>
              <a:headEnd/>
              <a:tailEnd/>
            </a:ln>
          </p:spPr>
        </p:pic>
        <p:sp>
          <p:nvSpPr>
            <p:cNvPr id="20" name="Text Box 9">
              <a:extLst>
                <a:ext uri="{FF2B5EF4-FFF2-40B4-BE49-F238E27FC236}">
                  <a16:creationId xmlns:a16="http://schemas.microsoft.com/office/drawing/2014/main" id="{7145AC7B-6ADD-4459-82ED-9A67312DA937}"/>
                </a:ext>
              </a:extLst>
            </p:cNvPr>
            <p:cNvSpPr txBox="1">
              <a:spLocks noChangeArrowheads="1"/>
            </p:cNvSpPr>
            <p:nvPr/>
          </p:nvSpPr>
          <p:spPr bwMode="auto">
            <a:xfrm>
              <a:off x="5394960" y="3620087"/>
              <a:ext cx="2438400" cy="298206"/>
            </a:xfrm>
            <a:prstGeom prst="rect">
              <a:avLst/>
            </a:prstGeom>
            <a:noFill/>
            <a:ln w="9525">
              <a:noFill/>
              <a:miter lim="800000"/>
              <a:headEnd/>
              <a:tailEnd/>
            </a:ln>
          </p:spPr>
          <p:txBody>
            <a:bodyPr wrap="square">
              <a:spAutoFit/>
            </a:bodyPr>
            <a:lstStyle/>
            <a:p>
              <a:pPr algn="ctr"/>
              <a:r>
                <a:rPr lang="en-US" sz="1050" dirty="0"/>
                <a:t> </a:t>
              </a:r>
              <a:r>
                <a:rPr lang="en-US" sz="1100" b="1" dirty="0"/>
                <a:t>Former Raritan Arsenal - Edison, NJ</a:t>
              </a:r>
            </a:p>
          </p:txBody>
        </p:sp>
      </p:grpSp>
    </p:spTree>
    <p:extLst>
      <p:ext uri="{BB962C8B-B14F-4D97-AF65-F5344CB8AC3E}">
        <p14:creationId xmlns:p14="http://schemas.microsoft.com/office/powerpoint/2010/main" val="1664046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10711" y="1229858"/>
            <a:ext cx="4722578" cy="806451"/>
          </a:xfrm>
        </p:spPr>
        <p:txBody>
          <a:bodyPr>
            <a:normAutofit/>
          </a:bodyPr>
          <a:lstStyle/>
          <a:p>
            <a:r>
              <a:rPr lang="en-US" sz="1600" dirty="0"/>
              <a:t>FY21</a:t>
            </a:r>
            <a:br>
              <a:rPr lang="en-US" sz="1600" dirty="0"/>
            </a:br>
            <a:r>
              <a:rPr lang="en-US" sz="1600" dirty="0"/>
              <a:t> EIIS Construction</a:t>
            </a:r>
          </a:p>
        </p:txBody>
      </p:sp>
      <p:sp>
        <p:nvSpPr>
          <p:cNvPr id="4" name="Slide Number Placeholder 3"/>
          <p:cNvSpPr>
            <a:spLocks noGrp="1"/>
          </p:cNvSpPr>
          <p:nvPr>
            <p:ph type="sldNum" sz="quarter" idx="11"/>
          </p:nvPr>
        </p:nvSpPr>
        <p:spPr/>
        <p:txBody>
          <a:bodyPr/>
          <a:lstStyle/>
          <a:p>
            <a:fld id="{0D0E9D3B-CB56-40AE-B0A9-8DA5E1AEFDB7}" type="slidenum">
              <a:rPr lang="en-US" smtClean="0"/>
              <a:pPr/>
              <a:t>16</a:t>
            </a:fld>
            <a:endParaRPr lang="en-US" dirty="0"/>
          </a:p>
        </p:txBody>
      </p:sp>
      <p:graphicFrame>
        <p:nvGraphicFramePr>
          <p:cNvPr id="2" name="Table 2">
            <a:extLst>
              <a:ext uri="{FF2B5EF4-FFF2-40B4-BE49-F238E27FC236}">
                <a16:creationId xmlns:a16="http://schemas.microsoft.com/office/drawing/2014/main" id="{5F0233CC-FE7B-493E-A5DF-BB638915E0D2}"/>
              </a:ext>
            </a:extLst>
          </p:cNvPr>
          <p:cNvGraphicFramePr>
            <a:graphicFrameLocks noGrp="1"/>
          </p:cNvGraphicFramePr>
          <p:nvPr>
            <p:extLst>
              <p:ext uri="{D42A27DB-BD31-4B8C-83A1-F6EECF244321}">
                <p14:modId xmlns:p14="http://schemas.microsoft.com/office/powerpoint/2010/main" val="3426521596"/>
              </p:ext>
            </p:extLst>
          </p:nvPr>
        </p:nvGraphicFramePr>
        <p:xfrm>
          <a:off x="395967" y="2746688"/>
          <a:ext cx="8352066" cy="1549978"/>
        </p:xfrm>
        <a:graphic>
          <a:graphicData uri="http://schemas.openxmlformats.org/drawingml/2006/table">
            <a:tbl>
              <a:tblPr firstRow="1" bandRow="1">
                <a:tableStyleId>{5C22544A-7EE6-4342-B048-85BDC9FD1C3A}</a:tableStyleId>
              </a:tblPr>
              <a:tblGrid>
                <a:gridCol w="1392011">
                  <a:extLst>
                    <a:ext uri="{9D8B030D-6E8A-4147-A177-3AD203B41FA5}">
                      <a16:colId xmlns:a16="http://schemas.microsoft.com/office/drawing/2014/main" val="3724447613"/>
                    </a:ext>
                  </a:extLst>
                </a:gridCol>
                <a:gridCol w="1392011">
                  <a:extLst>
                    <a:ext uri="{9D8B030D-6E8A-4147-A177-3AD203B41FA5}">
                      <a16:colId xmlns:a16="http://schemas.microsoft.com/office/drawing/2014/main" val="3219399483"/>
                    </a:ext>
                  </a:extLst>
                </a:gridCol>
                <a:gridCol w="1392011">
                  <a:extLst>
                    <a:ext uri="{9D8B030D-6E8A-4147-A177-3AD203B41FA5}">
                      <a16:colId xmlns:a16="http://schemas.microsoft.com/office/drawing/2014/main" val="1944238313"/>
                    </a:ext>
                  </a:extLst>
                </a:gridCol>
                <a:gridCol w="1392011">
                  <a:extLst>
                    <a:ext uri="{9D8B030D-6E8A-4147-A177-3AD203B41FA5}">
                      <a16:colId xmlns:a16="http://schemas.microsoft.com/office/drawing/2014/main" val="2638498958"/>
                    </a:ext>
                  </a:extLst>
                </a:gridCol>
                <a:gridCol w="1392011">
                  <a:extLst>
                    <a:ext uri="{9D8B030D-6E8A-4147-A177-3AD203B41FA5}">
                      <a16:colId xmlns:a16="http://schemas.microsoft.com/office/drawing/2014/main" val="3836640816"/>
                    </a:ext>
                  </a:extLst>
                </a:gridCol>
                <a:gridCol w="1392011">
                  <a:extLst>
                    <a:ext uri="{9D8B030D-6E8A-4147-A177-3AD203B41FA5}">
                      <a16:colId xmlns:a16="http://schemas.microsoft.com/office/drawing/2014/main" val="213373099"/>
                    </a:ext>
                  </a:extLst>
                </a:gridCol>
              </a:tblGrid>
              <a:tr h="477809">
                <a:tc>
                  <a:txBody>
                    <a:bodyPr/>
                    <a:lstStyle/>
                    <a:p>
                      <a:r>
                        <a:rPr lang="en-US" sz="1100" dirty="0">
                          <a:solidFill>
                            <a:schemeClr val="tx1"/>
                          </a:solidFill>
                        </a:rPr>
                        <a:t>Location</a:t>
                      </a:r>
                    </a:p>
                  </a:txBody>
                  <a:tcPr>
                    <a:solidFill>
                      <a:schemeClr val="accent4">
                        <a:lumMod val="20000"/>
                        <a:lumOff val="80000"/>
                      </a:schemeClr>
                    </a:solidFill>
                  </a:tcPr>
                </a:tc>
                <a:tc>
                  <a:txBody>
                    <a:bodyPr/>
                    <a:lstStyle/>
                    <a:p>
                      <a:r>
                        <a:rPr lang="en-US" sz="1100" dirty="0">
                          <a:solidFill>
                            <a:schemeClr val="tx1"/>
                          </a:solidFill>
                        </a:rPr>
                        <a:t>Project</a:t>
                      </a:r>
                    </a:p>
                  </a:txBody>
                  <a:tcPr>
                    <a:solidFill>
                      <a:schemeClr val="accent4">
                        <a:lumMod val="20000"/>
                        <a:lumOff val="80000"/>
                      </a:schemeClr>
                    </a:solidFill>
                  </a:tcPr>
                </a:tc>
                <a:tc>
                  <a:txBody>
                    <a:bodyPr/>
                    <a:lstStyle/>
                    <a:p>
                      <a:r>
                        <a:rPr lang="en-US" sz="1100" dirty="0">
                          <a:solidFill>
                            <a:schemeClr val="tx1"/>
                          </a:solidFill>
                        </a:rPr>
                        <a:t>Scope</a:t>
                      </a:r>
                    </a:p>
                  </a:txBody>
                  <a:tcPr>
                    <a:solidFill>
                      <a:schemeClr val="accent4">
                        <a:lumMod val="20000"/>
                        <a:lumOff val="80000"/>
                      </a:schemeClr>
                    </a:solidFill>
                  </a:tcPr>
                </a:tc>
                <a:tc>
                  <a:txBody>
                    <a:bodyPr/>
                    <a:lstStyle/>
                    <a:p>
                      <a:r>
                        <a:rPr lang="en-US" sz="1100" dirty="0">
                          <a:solidFill>
                            <a:schemeClr val="tx1"/>
                          </a:solidFill>
                        </a:rPr>
                        <a:t>Proj.</a:t>
                      </a:r>
                      <a:r>
                        <a:rPr lang="en-US" sz="1100" baseline="0" dirty="0">
                          <a:solidFill>
                            <a:schemeClr val="tx1"/>
                          </a:solidFill>
                        </a:rPr>
                        <a:t> $</a:t>
                      </a:r>
                      <a:endParaRPr lang="en-US" sz="1100" dirty="0">
                        <a:solidFill>
                          <a:schemeClr val="tx1"/>
                        </a:solidFill>
                      </a:endParaRPr>
                    </a:p>
                  </a:txBody>
                  <a:tcPr>
                    <a:solidFill>
                      <a:schemeClr val="accent4">
                        <a:lumMod val="20000"/>
                        <a:lumOff val="80000"/>
                      </a:schemeClr>
                    </a:solidFill>
                  </a:tcPr>
                </a:tc>
                <a:tc>
                  <a:txBody>
                    <a:bodyPr/>
                    <a:lstStyle/>
                    <a:p>
                      <a:r>
                        <a:rPr lang="en-US" sz="1100" dirty="0">
                          <a:solidFill>
                            <a:schemeClr val="tx1"/>
                          </a:solidFill>
                        </a:rPr>
                        <a:t>Targeted Acquisition</a:t>
                      </a:r>
                    </a:p>
                  </a:txBody>
                  <a:tcPr>
                    <a:solidFill>
                      <a:schemeClr val="accent4">
                        <a:lumMod val="20000"/>
                        <a:lumOff val="80000"/>
                      </a:schemeClr>
                    </a:solidFill>
                  </a:tcPr>
                </a:tc>
                <a:tc>
                  <a:txBody>
                    <a:bodyPr/>
                    <a:lstStyle/>
                    <a:p>
                      <a:r>
                        <a:rPr lang="en-US" sz="1100" dirty="0">
                          <a:solidFill>
                            <a:schemeClr val="tx1"/>
                          </a:solidFill>
                        </a:rPr>
                        <a:t>Projected</a:t>
                      </a:r>
                      <a:r>
                        <a:rPr lang="en-US" sz="1100" baseline="0" dirty="0">
                          <a:solidFill>
                            <a:schemeClr val="tx1"/>
                          </a:solidFill>
                        </a:rPr>
                        <a:t> RFP Date</a:t>
                      </a:r>
                      <a:endParaRPr lang="en-US" sz="1100" dirty="0">
                        <a:solidFill>
                          <a:schemeClr val="tx1"/>
                        </a:solidFill>
                      </a:endParaRPr>
                    </a:p>
                  </a:txBody>
                  <a:tcPr>
                    <a:solidFill>
                      <a:schemeClr val="accent4">
                        <a:lumMod val="20000"/>
                        <a:lumOff val="80000"/>
                      </a:schemeClr>
                    </a:solidFill>
                  </a:tcPr>
                </a:tc>
                <a:extLst>
                  <a:ext uri="{0D108BD9-81ED-4DB2-BD59-A6C34878D82A}">
                    <a16:rowId xmlns:a16="http://schemas.microsoft.com/office/drawing/2014/main" val="4206385498"/>
                  </a:ext>
                </a:extLst>
              </a:tr>
              <a:tr h="477809">
                <a:tc>
                  <a:txBody>
                    <a:bodyPr/>
                    <a:lstStyle/>
                    <a:p>
                      <a:r>
                        <a:rPr lang="en-US" sz="1100" dirty="0">
                          <a:solidFill>
                            <a:schemeClr val="tx1"/>
                          </a:solidFill>
                        </a:rPr>
                        <a:t>NY</a:t>
                      </a:r>
                    </a:p>
                  </a:txBody>
                  <a:tcPr>
                    <a:noFill/>
                  </a:tcPr>
                </a:tc>
                <a:tc>
                  <a:txBody>
                    <a:bodyPr/>
                    <a:lstStyle/>
                    <a:p>
                      <a:r>
                        <a:rPr lang="en-US" sz="1100" dirty="0">
                          <a:solidFill>
                            <a:schemeClr val="tx1"/>
                          </a:solidFill>
                        </a:rPr>
                        <a:t>Dept.</a:t>
                      </a:r>
                      <a:r>
                        <a:rPr lang="en-US" sz="1100" baseline="0" dirty="0">
                          <a:solidFill>
                            <a:schemeClr val="tx1"/>
                          </a:solidFill>
                        </a:rPr>
                        <a:t> of VA</a:t>
                      </a:r>
                      <a:endParaRPr lang="en-US" sz="1100"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Parking</a:t>
                      </a:r>
                      <a:r>
                        <a:rPr lang="en-US" sz="1100" baseline="0" dirty="0">
                          <a:solidFill>
                            <a:schemeClr val="tx1"/>
                          </a:solidFill>
                        </a:rPr>
                        <a:t> Garage</a:t>
                      </a:r>
                      <a:endParaRPr lang="en-US" sz="1100" dirty="0">
                        <a:solidFill>
                          <a:schemeClr val="tx1"/>
                        </a:solidFill>
                      </a:endParaRPr>
                    </a:p>
                  </a:txBody>
                  <a:tcPr>
                    <a:noFill/>
                  </a:tcPr>
                </a:tc>
                <a:tc>
                  <a:txBody>
                    <a:bodyPr/>
                    <a:lstStyle/>
                    <a:p>
                      <a:r>
                        <a:rPr lang="en-US" sz="1100" dirty="0">
                          <a:solidFill>
                            <a:schemeClr val="tx1"/>
                          </a:solidFill>
                        </a:rPr>
                        <a:t>$5M-$10M</a:t>
                      </a:r>
                    </a:p>
                  </a:txBody>
                  <a:tcPr>
                    <a:noFill/>
                  </a:tcPr>
                </a:tc>
                <a:tc>
                  <a:txBody>
                    <a:bodyPr/>
                    <a:lstStyle/>
                    <a:p>
                      <a:r>
                        <a:rPr lang="en-US" sz="1100" dirty="0">
                          <a:solidFill>
                            <a:schemeClr val="tx1"/>
                          </a:solidFill>
                        </a:rPr>
                        <a:t>SDVOSB</a:t>
                      </a:r>
                    </a:p>
                  </a:txBody>
                  <a:tcPr>
                    <a:noFill/>
                  </a:tcPr>
                </a:tc>
                <a:tc>
                  <a:txBody>
                    <a:bodyPr/>
                    <a:lstStyle/>
                    <a:p>
                      <a:r>
                        <a:rPr lang="en-US" sz="1100" baseline="0" dirty="0">
                          <a:solidFill>
                            <a:schemeClr val="tx1"/>
                          </a:solidFill>
                        </a:rPr>
                        <a:t>TBD</a:t>
                      </a:r>
                    </a:p>
                  </a:txBody>
                  <a:tcPr>
                    <a:noFill/>
                  </a:tcPr>
                </a:tc>
                <a:extLst>
                  <a:ext uri="{0D108BD9-81ED-4DB2-BD59-A6C34878D82A}">
                    <a16:rowId xmlns:a16="http://schemas.microsoft.com/office/drawing/2014/main" val="1494979343"/>
                  </a:ext>
                </a:extLst>
              </a:tr>
              <a:tr h="477809">
                <a:tc>
                  <a:txBody>
                    <a:bodyPr/>
                    <a:lstStyle/>
                    <a:p>
                      <a:r>
                        <a:rPr lang="en-US" sz="1100" dirty="0">
                          <a:solidFill>
                            <a:schemeClr val="tx1"/>
                          </a:solidFill>
                        </a:rPr>
                        <a:t>NY</a:t>
                      </a:r>
                    </a:p>
                  </a:txBody>
                  <a:tcPr>
                    <a:noFill/>
                  </a:tcPr>
                </a:tc>
                <a:tc>
                  <a:txBody>
                    <a:bodyPr/>
                    <a:lstStyle/>
                    <a:p>
                      <a:r>
                        <a:rPr lang="en-US" sz="1100" dirty="0">
                          <a:solidFill>
                            <a:schemeClr val="tx1"/>
                          </a:solidFill>
                        </a:rPr>
                        <a:t>NCA</a:t>
                      </a:r>
                    </a:p>
                  </a:txBody>
                  <a:tcPr>
                    <a:noFill/>
                  </a:tcPr>
                </a:tc>
                <a:tc>
                  <a:txBody>
                    <a:bodyPr/>
                    <a:lstStyle/>
                    <a:p>
                      <a:r>
                        <a:rPr lang="en-US" sz="1100" baseline="0" dirty="0">
                          <a:solidFill>
                            <a:schemeClr val="tx1"/>
                          </a:solidFill>
                        </a:rPr>
                        <a:t>Demo </a:t>
                      </a:r>
                      <a:r>
                        <a:rPr lang="en-US" sz="1100" baseline="0" dirty="0" err="1">
                          <a:solidFill>
                            <a:schemeClr val="tx1"/>
                          </a:solidFill>
                        </a:rPr>
                        <a:t>Bldg</a:t>
                      </a:r>
                      <a:r>
                        <a:rPr lang="en-US" sz="1100" baseline="0" dirty="0">
                          <a:solidFill>
                            <a:schemeClr val="tx1"/>
                          </a:solidFill>
                        </a:rPr>
                        <a:t> 165 &amp; 166 And Master Plan Columbarium</a:t>
                      </a:r>
                    </a:p>
                  </a:txBody>
                  <a:tcPr>
                    <a:noFill/>
                  </a:tcPr>
                </a:tc>
                <a:tc>
                  <a:txBody>
                    <a:bodyPr/>
                    <a:lstStyle/>
                    <a:p>
                      <a:r>
                        <a:rPr lang="en-US" sz="1100" dirty="0">
                          <a:solidFill>
                            <a:schemeClr val="tx1"/>
                          </a:solidFill>
                        </a:rPr>
                        <a:t>$5M-$10M</a:t>
                      </a:r>
                    </a:p>
                  </a:txBody>
                  <a:tcPr>
                    <a:noFill/>
                  </a:tcPr>
                </a:tc>
                <a:tc>
                  <a:txBody>
                    <a:bodyPr/>
                    <a:lstStyle/>
                    <a:p>
                      <a:r>
                        <a:rPr lang="en-US" sz="1100" dirty="0">
                          <a:solidFill>
                            <a:schemeClr val="tx1"/>
                          </a:solidFill>
                        </a:rPr>
                        <a:t>SDVOSB</a:t>
                      </a:r>
                    </a:p>
                  </a:txBody>
                  <a:tcPr>
                    <a:noFill/>
                  </a:tcPr>
                </a:tc>
                <a:tc>
                  <a:txBody>
                    <a:bodyPr/>
                    <a:lstStyle/>
                    <a:p>
                      <a:r>
                        <a:rPr lang="en-US" sz="1100" dirty="0">
                          <a:solidFill>
                            <a:schemeClr val="tx1"/>
                          </a:solidFill>
                        </a:rPr>
                        <a:t>Q2 FY</a:t>
                      </a:r>
                      <a:r>
                        <a:rPr lang="en-US" sz="1100" baseline="0" dirty="0">
                          <a:solidFill>
                            <a:schemeClr val="tx1"/>
                          </a:solidFill>
                        </a:rPr>
                        <a:t> 21</a:t>
                      </a:r>
                      <a:endParaRPr lang="en-US" sz="1100" dirty="0">
                        <a:solidFill>
                          <a:schemeClr val="tx1"/>
                        </a:solidFill>
                      </a:endParaRPr>
                    </a:p>
                  </a:txBody>
                  <a:tcPr>
                    <a:noFill/>
                  </a:tcPr>
                </a:tc>
                <a:extLst>
                  <a:ext uri="{0D108BD9-81ED-4DB2-BD59-A6C34878D82A}">
                    <a16:rowId xmlns:a16="http://schemas.microsoft.com/office/drawing/2014/main" val="2963757520"/>
                  </a:ext>
                </a:extLst>
              </a:tr>
            </a:tbl>
          </a:graphicData>
        </a:graphic>
      </p:graphicFrame>
    </p:spTree>
    <p:extLst>
      <p:ext uri="{BB962C8B-B14F-4D97-AF65-F5344CB8AC3E}">
        <p14:creationId xmlns:p14="http://schemas.microsoft.com/office/powerpoint/2010/main" val="2543800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12"/>
          <p:cNvSpPr txBox="1">
            <a:spLocks noChangeArrowheads="1"/>
          </p:cNvSpPr>
          <p:nvPr/>
        </p:nvSpPr>
        <p:spPr bwMode="auto">
          <a:xfrm>
            <a:off x="4411435" y="3987665"/>
            <a:ext cx="4191000" cy="338554"/>
          </a:xfrm>
          <a:prstGeom prst="rect">
            <a:avLst/>
          </a:prstGeom>
          <a:noFill/>
          <a:ln w="9525">
            <a:noFill/>
            <a:miter lim="800000"/>
            <a:headEnd/>
            <a:tailEnd/>
          </a:ln>
        </p:spPr>
        <p:txBody>
          <a:bodyPr>
            <a:spAutoFit/>
          </a:bodyPr>
          <a:lstStyle/>
          <a:p>
            <a:pPr algn="ctr">
              <a:spcBef>
                <a:spcPct val="50000"/>
              </a:spcBef>
            </a:pPr>
            <a:r>
              <a:rPr lang="en-US" sz="1600" b="1" dirty="0"/>
              <a:t>Navigation</a:t>
            </a:r>
          </a:p>
        </p:txBody>
      </p:sp>
      <p:sp>
        <p:nvSpPr>
          <p:cNvPr id="2052" name="Rectangle 2"/>
          <p:cNvSpPr>
            <a:spLocks noChangeArrowheads="1"/>
          </p:cNvSpPr>
          <p:nvPr/>
        </p:nvSpPr>
        <p:spPr bwMode="auto">
          <a:xfrm>
            <a:off x="2544535" y="640179"/>
            <a:ext cx="3962400" cy="533400"/>
          </a:xfrm>
          <a:prstGeom prst="rect">
            <a:avLst/>
          </a:prstGeom>
          <a:noFill/>
          <a:ln w="9525">
            <a:noFill/>
            <a:miter lim="800000"/>
            <a:headEnd/>
            <a:tailEnd/>
          </a:ln>
        </p:spPr>
        <p:txBody>
          <a:bodyPr anchor="ctr"/>
          <a:lstStyle/>
          <a:p>
            <a:pPr algn="ctr"/>
            <a:r>
              <a:rPr lang="en-US" b="1" dirty="0"/>
              <a:t>Civil Works</a:t>
            </a:r>
            <a:endParaRPr lang="en-US" sz="3200" dirty="0"/>
          </a:p>
        </p:txBody>
      </p:sp>
      <p:sp>
        <p:nvSpPr>
          <p:cNvPr id="2055" name="Text Box 6"/>
          <p:cNvSpPr txBox="1">
            <a:spLocks noChangeArrowheads="1"/>
          </p:cNvSpPr>
          <p:nvPr/>
        </p:nvSpPr>
        <p:spPr bwMode="auto">
          <a:xfrm>
            <a:off x="4419599" y="1319843"/>
            <a:ext cx="4343400" cy="338554"/>
          </a:xfrm>
          <a:prstGeom prst="rect">
            <a:avLst/>
          </a:prstGeom>
          <a:noFill/>
          <a:ln w="9525">
            <a:noFill/>
            <a:miter lim="800000"/>
            <a:headEnd/>
            <a:tailEnd/>
          </a:ln>
        </p:spPr>
        <p:txBody>
          <a:bodyPr>
            <a:spAutoFit/>
          </a:bodyPr>
          <a:lstStyle/>
          <a:p>
            <a:pPr algn="ctr">
              <a:spcBef>
                <a:spcPct val="50000"/>
              </a:spcBef>
            </a:pPr>
            <a:r>
              <a:rPr lang="en-US" sz="1600" b="1" dirty="0"/>
              <a:t>Environmental Restoration</a:t>
            </a:r>
          </a:p>
        </p:txBody>
      </p:sp>
      <p:sp>
        <p:nvSpPr>
          <p:cNvPr id="2056" name="Text Box 8"/>
          <p:cNvSpPr txBox="1">
            <a:spLocks noChangeArrowheads="1"/>
          </p:cNvSpPr>
          <p:nvPr/>
        </p:nvSpPr>
        <p:spPr bwMode="auto">
          <a:xfrm>
            <a:off x="647700" y="4050642"/>
            <a:ext cx="3733800" cy="338554"/>
          </a:xfrm>
          <a:prstGeom prst="rect">
            <a:avLst/>
          </a:prstGeom>
          <a:noFill/>
          <a:ln w="9525">
            <a:noFill/>
            <a:miter lim="800000"/>
            <a:headEnd/>
            <a:tailEnd/>
          </a:ln>
        </p:spPr>
        <p:txBody>
          <a:bodyPr>
            <a:spAutoFit/>
          </a:bodyPr>
          <a:lstStyle/>
          <a:p>
            <a:pPr algn="ctr">
              <a:spcBef>
                <a:spcPct val="50000"/>
              </a:spcBef>
            </a:pPr>
            <a:r>
              <a:rPr lang="en-US" sz="1600" b="1" dirty="0"/>
              <a:t>Flood Risk Management</a:t>
            </a:r>
          </a:p>
        </p:txBody>
      </p:sp>
      <p:sp>
        <p:nvSpPr>
          <p:cNvPr id="2057" name="Text Box 11"/>
          <p:cNvSpPr txBox="1">
            <a:spLocks noChangeArrowheads="1"/>
          </p:cNvSpPr>
          <p:nvPr/>
        </p:nvSpPr>
        <p:spPr bwMode="auto">
          <a:xfrm>
            <a:off x="457200" y="1338075"/>
            <a:ext cx="4038600" cy="338554"/>
          </a:xfrm>
          <a:prstGeom prst="rect">
            <a:avLst/>
          </a:prstGeom>
          <a:noFill/>
          <a:ln w="9525">
            <a:noFill/>
            <a:miter lim="800000"/>
            <a:headEnd/>
            <a:tailEnd/>
          </a:ln>
        </p:spPr>
        <p:txBody>
          <a:bodyPr>
            <a:spAutoFit/>
          </a:bodyPr>
          <a:lstStyle/>
          <a:p>
            <a:pPr algn="ctr">
              <a:spcBef>
                <a:spcPct val="50000"/>
              </a:spcBef>
            </a:pPr>
            <a:r>
              <a:rPr lang="en-US" sz="1600" b="1" dirty="0"/>
              <a:t>Coastal Storm Damage Reduction</a:t>
            </a:r>
          </a:p>
        </p:txBody>
      </p:sp>
      <p:sp>
        <p:nvSpPr>
          <p:cNvPr id="2058" name="Text Box 17"/>
          <p:cNvSpPr txBox="1">
            <a:spLocks noChangeArrowheads="1"/>
          </p:cNvSpPr>
          <p:nvPr/>
        </p:nvSpPr>
        <p:spPr bwMode="auto">
          <a:xfrm>
            <a:off x="4838700" y="3527993"/>
            <a:ext cx="3657600" cy="274638"/>
          </a:xfrm>
          <a:prstGeom prst="rect">
            <a:avLst/>
          </a:prstGeom>
          <a:noFill/>
          <a:ln w="9525">
            <a:noFill/>
            <a:miter lim="800000"/>
            <a:headEnd/>
            <a:tailEnd/>
          </a:ln>
        </p:spPr>
        <p:txBody>
          <a:bodyPr>
            <a:spAutoFit/>
          </a:bodyPr>
          <a:lstStyle/>
          <a:p>
            <a:pPr algn="ctr"/>
            <a:r>
              <a:rPr lang="en-US" sz="1200" b="1" dirty="0"/>
              <a:t>Marsh Islands Restoration, Jamaica Bay, NY</a:t>
            </a:r>
          </a:p>
        </p:txBody>
      </p:sp>
      <p:sp>
        <p:nvSpPr>
          <p:cNvPr id="2059" name="Text Box 19"/>
          <p:cNvSpPr txBox="1">
            <a:spLocks noChangeArrowheads="1"/>
          </p:cNvSpPr>
          <p:nvPr/>
        </p:nvSpPr>
        <p:spPr bwMode="auto">
          <a:xfrm>
            <a:off x="381000" y="6216262"/>
            <a:ext cx="4343400" cy="276999"/>
          </a:xfrm>
          <a:prstGeom prst="rect">
            <a:avLst/>
          </a:prstGeom>
          <a:noFill/>
          <a:ln w="9525">
            <a:noFill/>
            <a:miter lim="800000"/>
            <a:headEnd/>
            <a:tailEnd/>
          </a:ln>
        </p:spPr>
        <p:txBody>
          <a:bodyPr>
            <a:spAutoFit/>
          </a:bodyPr>
          <a:lstStyle/>
          <a:p>
            <a:pPr algn="ctr"/>
            <a:r>
              <a:rPr lang="en-US" sz="1200" b="1" dirty="0"/>
              <a:t>Green Brook NJ flood damage reduction system</a:t>
            </a:r>
          </a:p>
        </p:txBody>
      </p:sp>
      <p:pic>
        <p:nvPicPr>
          <p:cNvPr id="2060" name="Picture 20" descr="Ind Harbor Dredging"/>
          <p:cNvPicPr>
            <a:picLocks noChangeAspect="1" noChangeArrowheads="1"/>
          </p:cNvPicPr>
          <p:nvPr/>
        </p:nvPicPr>
        <p:blipFill>
          <a:blip r:embed="rId4" cstate="print"/>
          <a:srcRect/>
          <a:stretch>
            <a:fillRect/>
          </a:stretch>
        </p:blipFill>
        <p:spPr bwMode="auto">
          <a:xfrm>
            <a:off x="5110842" y="4337293"/>
            <a:ext cx="2792187" cy="1844432"/>
          </a:xfrm>
          <a:prstGeom prst="rect">
            <a:avLst/>
          </a:prstGeom>
          <a:noFill/>
          <a:ln w="9525">
            <a:solidFill>
              <a:schemeClr val="tx1"/>
            </a:solidFill>
            <a:miter lim="800000"/>
            <a:headEnd/>
            <a:tailEnd/>
          </a:ln>
        </p:spPr>
      </p:pic>
      <p:sp>
        <p:nvSpPr>
          <p:cNvPr id="2061" name="Text Box 21"/>
          <p:cNvSpPr txBox="1">
            <a:spLocks noChangeArrowheads="1"/>
          </p:cNvSpPr>
          <p:nvPr/>
        </p:nvSpPr>
        <p:spPr bwMode="auto">
          <a:xfrm>
            <a:off x="4724400" y="6248400"/>
            <a:ext cx="3886200" cy="274637"/>
          </a:xfrm>
          <a:prstGeom prst="rect">
            <a:avLst/>
          </a:prstGeom>
          <a:noFill/>
          <a:ln w="9525">
            <a:noFill/>
            <a:miter lim="800000"/>
            <a:headEnd/>
            <a:tailEnd/>
          </a:ln>
        </p:spPr>
        <p:txBody>
          <a:bodyPr>
            <a:spAutoFit/>
          </a:bodyPr>
          <a:lstStyle/>
          <a:p>
            <a:pPr algn="ctr"/>
            <a:r>
              <a:rPr lang="en-US" sz="1200" b="1" dirty="0"/>
              <a:t>Dredging in the Port of NY and NJ</a:t>
            </a:r>
          </a:p>
        </p:txBody>
      </p:sp>
      <p:sp>
        <p:nvSpPr>
          <p:cNvPr id="2063" name="Text Box 23"/>
          <p:cNvSpPr txBox="1">
            <a:spLocks noChangeArrowheads="1"/>
          </p:cNvSpPr>
          <p:nvPr/>
        </p:nvSpPr>
        <p:spPr bwMode="auto">
          <a:xfrm>
            <a:off x="625930" y="3566366"/>
            <a:ext cx="3657600" cy="276999"/>
          </a:xfrm>
          <a:prstGeom prst="rect">
            <a:avLst/>
          </a:prstGeom>
          <a:noFill/>
          <a:ln w="9525">
            <a:noFill/>
            <a:miter lim="800000"/>
            <a:headEnd/>
            <a:tailEnd/>
          </a:ln>
        </p:spPr>
        <p:txBody>
          <a:bodyPr>
            <a:spAutoFit/>
          </a:bodyPr>
          <a:lstStyle/>
          <a:p>
            <a:pPr algn="ctr"/>
            <a:r>
              <a:rPr lang="en-US" sz="1200" b="1" dirty="0"/>
              <a:t>Coastal Restoration, Monmouth Beach, NJ</a:t>
            </a:r>
          </a:p>
        </p:txBody>
      </p:sp>
      <p:graphicFrame>
        <p:nvGraphicFramePr>
          <p:cNvPr id="2050" name="Object 25"/>
          <p:cNvGraphicFramePr>
            <a:graphicFrameLocks noChangeAspect="1"/>
          </p:cNvGraphicFramePr>
          <p:nvPr>
            <p:extLst>
              <p:ext uri="{D42A27DB-BD31-4B8C-83A1-F6EECF244321}">
                <p14:modId xmlns:p14="http://schemas.microsoft.com/office/powerpoint/2010/main" val="4148087949"/>
              </p:ext>
            </p:extLst>
          </p:nvPr>
        </p:nvGraphicFramePr>
        <p:xfrm>
          <a:off x="5105400" y="1694430"/>
          <a:ext cx="3124200" cy="1833563"/>
        </p:xfrm>
        <a:graphic>
          <a:graphicData uri="http://schemas.openxmlformats.org/presentationml/2006/ole">
            <mc:AlternateContent xmlns:mc="http://schemas.openxmlformats.org/markup-compatibility/2006">
              <mc:Choice xmlns:v="urn:schemas-microsoft-com:vml" Requires="v">
                <p:oleObj spid="_x0000_s5395" name="Image" r:id="rId5" imgW="11428571" imgH="6704762" progId="">
                  <p:embed/>
                </p:oleObj>
              </mc:Choice>
              <mc:Fallback>
                <p:oleObj name="Image" r:id="rId5" imgW="11428571" imgH="6704762" progId="">
                  <p:embed/>
                  <p:pic>
                    <p:nvPicPr>
                      <p:cNvPr id="2050"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1694430"/>
                        <a:ext cx="3124200" cy="183356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064" name="Picture 18" descr="V:\Public Affairs Photos\PAO Previous Year's Photos\2011\12-2-11 - Monmouth Beach Renourishment\Raw\DSC_0925.JPG"/>
          <p:cNvPicPr>
            <a:picLocks noChangeAspect="1" noChangeArrowheads="1"/>
          </p:cNvPicPr>
          <p:nvPr/>
        </p:nvPicPr>
        <p:blipFill>
          <a:blip r:embed="rId7" cstate="print"/>
          <a:srcRect/>
          <a:stretch>
            <a:fillRect/>
          </a:stretch>
        </p:blipFill>
        <p:spPr bwMode="auto">
          <a:xfrm>
            <a:off x="1028700" y="1658397"/>
            <a:ext cx="2895600" cy="1922463"/>
          </a:xfrm>
          <a:prstGeom prst="rect">
            <a:avLst/>
          </a:prstGeom>
          <a:noFill/>
          <a:ln w="9525">
            <a:solidFill>
              <a:schemeClr val="tx1"/>
            </a:solidFill>
            <a:miter lim="800000"/>
            <a:headEnd/>
            <a:tailEnd/>
          </a:ln>
        </p:spPr>
      </p:pic>
      <p:pic>
        <p:nvPicPr>
          <p:cNvPr id="2065" name="Picture 19" descr="V:\Public Affairs Photos\PAO Previous Year's Photos\2011\10-6-11 Bound Brook and Manville with Star-Ledger\DSC_0697.jpg"/>
          <p:cNvPicPr>
            <a:picLocks noChangeAspect="1" noChangeArrowheads="1"/>
          </p:cNvPicPr>
          <p:nvPr/>
        </p:nvPicPr>
        <p:blipFill>
          <a:blip r:embed="rId8" cstate="print"/>
          <a:srcRect/>
          <a:stretch>
            <a:fillRect/>
          </a:stretch>
        </p:blipFill>
        <p:spPr bwMode="auto">
          <a:xfrm>
            <a:off x="1181100" y="4447131"/>
            <a:ext cx="2667000" cy="177069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646821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14986" y="1301374"/>
            <a:ext cx="5065479" cy="806451"/>
          </a:xfrm>
        </p:spPr>
        <p:txBody>
          <a:bodyPr>
            <a:normAutofit/>
          </a:bodyPr>
          <a:lstStyle/>
          <a:p>
            <a:r>
              <a:rPr lang="en-US" sz="1600" dirty="0"/>
              <a:t>FY20/21 </a:t>
            </a:r>
            <a:br>
              <a:rPr lang="en-US" sz="1600" dirty="0"/>
            </a:br>
            <a:r>
              <a:rPr lang="en-US" sz="1600" dirty="0"/>
              <a:t>Civil Works Construction</a:t>
            </a:r>
          </a:p>
        </p:txBody>
      </p:sp>
      <p:sp>
        <p:nvSpPr>
          <p:cNvPr id="4" name="Slide Number Placeholder 3"/>
          <p:cNvSpPr>
            <a:spLocks noGrp="1"/>
          </p:cNvSpPr>
          <p:nvPr>
            <p:ph type="sldNum" sz="quarter" idx="11"/>
          </p:nvPr>
        </p:nvSpPr>
        <p:spPr/>
        <p:txBody>
          <a:bodyPr/>
          <a:lstStyle/>
          <a:p>
            <a:fld id="{0D0E9D3B-CB56-40AE-B0A9-8DA5E1AEFDB7}" type="slidenum">
              <a:rPr lang="en-US" smtClean="0"/>
              <a:pPr/>
              <a:t>18</a:t>
            </a:fld>
            <a:endParaRPr lang="en-US" dirty="0"/>
          </a:p>
        </p:txBody>
      </p:sp>
      <p:graphicFrame>
        <p:nvGraphicFramePr>
          <p:cNvPr id="2" name="Table 2">
            <a:extLst>
              <a:ext uri="{FF2B5EF4-FFF2-40B4-BE49-F238E27FC236}">
                <a16:creationId xmlns:a16="http://schemas.microsoft.com/office/drawing/2014/main" id="{1EC249A5-8B5F-4A8E-8173-A05D36287204}"/>
              </a:ext>
            </a:extLst>
          </p:cNvPr>
          <p:cNvGraphicFramePr>
            <a:graphicFrameLocks noGrp="1"/>
          </p:cNvGraphicFramePr>
          <p:nvPr>
            <p:extLst>
              <p:ext uri="{D42A27DB-BD31-4B8C-83A1-F6EECF244321}">
                <p14:modId xmlns:p14="http://schemas.microsoft.com/office/powerpoint/2010/main" val="1408263225"/>
              </p:ext>
            </p:extLst>
          </p:nvPr>
        </p:nvGraphicFramePr>
        <p:xfrm>
          <a:off x="494091" y="2621727"/>
          <a:ext cx="8155818" cy="1381443"/>
        </p:xfrm>
        <a:graphic>
          <a:graphicData uri="http://schemas.openxmlformats.org/drawingml/2006/table">
            <a:tbl>
              <a:tblPr firstRow="1" bandRow="1">
                <a:tableStyleId>{5C22544A-7EE6-4342-B048-85BDC9FD1C3A}</a:tableStyleId>
              </a:tblPr>
              <a:tblGrid>
                <a:gridCol w="1359303">
                  <a:extLst>
                    <a:ext uri="{9D8B030D-6E8A-4147-A177-3AD203B41FA5}">
                      <a16:colId xmlns:a16="http://schemas.microsoft.com/office/drawing/2014/main" val="2065159238"/>
                    </a:ext>
                  </a:extLst>
                </a:gridCol>
                <a:gridCol w="1359303">
                  <a:extLst>
                    <a:ext uri="{9D8B030D-6E8A-4147-A177-3AD203B41FA5}">
                      <a16:colId xmlns:a16="http://schemas.microsoft.com/office/drawing/2014/main" val="3826620107"/>
                    </a:ext>
                  </a:extLst>
                </a:gridCol>
                <a:gridCol w="1359303">
                  <a:extLst>
                    <a:ext uri="{9D8B030D-6E8A-4147-A177-3AD203B41FA5}">
                      <a16:colId xmlns:a16="http://schemas.microsoft.com/office/drawing/2014/main" val="3672265865"/>
                    </a:ext>
                  </a:extLst>
                </a:gridCol>
                <a:gridCol w="1359303">
                  <a:extLst>
                    <a:ext uri="{9D8B030D-6E8A-4147-A177-3AD203B41FA5}">
                      <a16:colId xmlns:a16="http://schemas.microsoft.com/office/drawing/2014/main" val="1296008581"/>
                    </a:ext>
                  </a:extLst>
                </a:gridCol>
                <a:gridCol w="1359303">
                  <a:extLst>
                    <a:ext uri="{9D8B030D-6E8A-4147-A177-3AD203B41FA5}">
                      <a16:colId xmlns:a16="http://schemas.microsoft.com/office/drawing/2014/main" val="1665890813"/>
                    </a:ext>
                  </a:extLst>
                </a:gridCol>
                <a:gridCol w="1359303">
                  <a:extLst>
                    <a:ext uri="{9D8B030D-6E8A-4147-A177-3AD203B41FA5}">
                      <a16:colId xmlns:a16="http://schemas.microsoft.com/office/drawing/2014/main" val="3595127789"/>
                    </a:ext>
                  </a:extLst>
                </a:gridCol>
              </a:tblGrid>
              <a:tr h="370840">
                <a:tc>
                  <a:txBody>
                    <a:bodyPr/>
                    <a:lstStyle/>
                    <a:p>
                      <a:r>
                        <a:rPr lang="en-US" sz="1100" dirty="0">
                          <a:solidFill>
                            <a:schemeClr val="tx1"/>
                          </a:solidFill>
                        </a:rPr>
                        <a:t>Location </a:t>
                      </a:r>
                    </a:p>
                  </a:txBody>
                  <a:tcPr>
                    <a:solidFill>
                      <a:schemeClr val="accent4">
                        <a:lumMod val="20000"/>
                        <a:lumOff val="80000"/>
                      </a:schemeClr>
                    </a:solidFill>
                  </a:tcPr>
                </a:tc>
                <a:tc>
                  <a:txBody>
                    <a:bodyPr/>
                    <a:lstStyle/>
                    <a:p>
                      <a:r>
                        <a:rPr lang="en-US" sz="1100" dirty="0">
                          <a:solidFill>
                            <a:schemeClr val="tx1"/>
                          </a:solidFill>
                        </a:rPr>
                        <a:t>Project</a:t>
                      </a:r>
                    </a:p>
                  </a:txBody>
                  <a:tcPr>
                    <a:solidFill>
                      <a:schemeClr val="accent4">
                        <a:lumMod val="20000"/>
                        <a:lumOff val="80000"/>
                      </a:schemeClr>
                    </a:solidFill>
                  </a:tcPr>
                </a:tc>
                <a:tc>
                  <a:txBody>
                    <a:bodyPr/>
                    <a:lstStyle/>
                    <a:p>
                      <a:r>
                        <a:rPr lang="en-US" sz="1100" dirty="0">
                          <a:solidFill>
                            <a:schemeClr val="tx1"/>
                          </a:solidFill>
                        </a:rPr>
                        <a:t>Scope</a:t>
                      </a:r>
                    </a:p>
                  </a:txBody>
                  <a:tcPr>
                    <a:solidFill>
                      <a:schemeClr val="accent4">
                        <a:lumMod val="20000"/>
                        <a:lumOff val="80000"/>
                      </a:schemeClr>
                    </a:solidFill>
                  </a:tcPr>
                </a:tc>
                <a:tc>
                  <a:txBody>
                    <a:bodyPr/>
                    <a:lstStyle/>
                    <a:p>
                      <a:r>
                        <a:rPr lang="en-US" sz="1100" dirty="0">
                          <a:solidFill>
                            <a:schemeClr val="tx1"/>
                          </a:solidFill>
                        </a:rPr>
                        <a:t>Projected $</a:t>
                      </a:r>
                    </a:p>
                  </a:txBody>
                  <a:tcPr>
                    <a:solidFill>
                      <a:schemeClr val="accent4">
                        <a:lumMod val="20000"/>
                        <a:lumOff val="80000"/>
                      </a:schemeClr>
                    </a:solidFill>
                  </a:tcPr>
                </a:tc>
                <a:tc>
                  <a:txBody>
                    <a:bodyPr/>
                    <a:lstStyle/>
                    <a:p>
                      <a:r>
                        <a:rPr lang="en-US" sz="1100" dirty="0">
                          <a:solidFill>
                            <a:schemeClr val="tx1"/>
                          </a:solidFill>
                        </a:rPr>
                        <a:t>Targeted</a:t>
                      </a:r>
                    </a:p>
                    <a:p>
                      <a:r>
                        <a:rPr lang="en-US" sz="1100" dirty="0">
                          <a:solidFill>
                            <a:schemeClr val="tx1"/>
                          </a:solidFill>
                        </a:rPr>
                        <a:t>Acquisition</a:t>
                      </a:r>
                    </a:p>
                  </a:txBody>
                  <a:tcPr>
                    <a:solidFill>
                      <a:schemeClr val="accent4">
                        <a:lumMod val="20000"/>
                        <a:lumOff val="80000"/>
                      </a:schemeClr>
                    </a:solidFill>
                  </a:tcPr>
                </a:tc>
                <a:tc>
                  <a:txBody>
                    <a:bodyPr/>
                    <a:lstStyle/>
                    <a:p>
                      <a:r>
                        <a:rPr lang="en-US" sz="1100" dirty="0">
                          <a:solidFill>
                            <a:schemeClr val="tx1"/>
                          </a:solidFill>
                        </a:rPr>
                        <a:t>Projected RFP</a:t>
                      </a:r>
                    </a:p>
                    <a:p>
                      <a:r>
                        <a:rPr lang="en-US" sz="1100" dirty="0">
                          <a:solidFill>
                            <a:schemeClr val="tx1"/>
                          </a:solidFill>
                        </a:rPr>
                        <a:t>Date</a:t>
                      </a:r>
                    </a:p>
                  </a:txBody>
                  <a:tcPr>
                    <a:solidFill>
                      <a:schemeClr val="accent4">
                        <a:lumMod val="20000"/>
                        <a:lumOff val="80000"/>
                      </a:schemeClr>
                    </a:solidFill>
                  </a:tcPr>
                </a:tc>
                <a:extLst>
                  <a:ext uri="{0D108BD9-81ED-4DB2-BD59-A6C34878D82A}">
                    <a16:rowId xmlns:a16="http://schemas.microsoft.com/office/drawing/2014/main" val="2792735827"/>
                  </a:ext>
                </a:extLst>
              </a:tr>
              <a:tr h="370840">
                <a:tc>
                  <a:txBody>
                    <a:bodyPr/>
                    <a:lstStyle/>
                    <a:p>
                      <a:r>
                        <a:rPr lang="en-US" dirty="0"/>
                        <a:t>NJ</a:t>
                      </a:r>
                    </a:p>
                  </a:txBody>
                  <a:tcPr>
                    <a:noFill/>
                  </a:tcPr>
                </a:tc>
                <a:tc>
                  <a:txBody>
                    <a:bodyPr/>
                    <a:lstStyle/>
                    <a:p>
                      <a:r>
                        <a:rPr lang="en-US" dirty="0"/>
                        <a:t>Green Brook Seg C2 &amp; H Contract</a:t>
                      </a:r>
                    </a:p>
                  </a:txBody>
                  <a:tcPr>
                    <a:noFill/>
                  </a:tcPr>
                </a:tc>
                <a:tc>
                  <a:txBody>
                    <a:bodyPr/>
                    <a:lstStyle/>
                    <a:p>
                      <a:r>
                        <a:rPr lang="en-US" dirty="0"/>
                        <a:t>Levee/Floodwall / Road Closure Gates</a:t>
                      </a:r>
                    </a:p>
                  </a:txBody>
                  <a:tcPr>
                    <a:noFill/>
                  </a:tcPr>
                </a:tc>
                <a:tc>
                  <a:txBody>
                    <a:bodyPr/>
                    <a:lstStyle/>
                    <a:p>
                      <a:r>
                        <a:rPr lang="en-US" dirty="0"/>
                        <a:t>$50M, $10M Base plus $40M Options</a:t>
                      </a:r>
                    </a:p>
                  </a:txBody>
                  <a:tcPr>
                    <a:noFill/>
                  </a:tcPr>
                </a:tc>
                <a:tc>
                  <a:txBody>
                    <a:bodyPr/>
                    <a:lstStyle/>
                    <a:p>
                      <a:r>
                        <a:rPr lang="en-US" dirty="0"/>
                        <a:t>IFB</a:t>
                      </a:r>
                    </a:p>
                  </a:txBody>
                  <a:tcPr>
                    <a:noFill/>
                  </a:tcPr>
                </a:tc>
                <a:tc>
                  <a:txBody>
                    <a:bodyPr/>
                    <a:lstStyle/>
                    <a:p>
                      <a:r>
                        <a:rPr lang="en-US" dirty="0"/>
                        <a:t>Q3 FY21</a:t>
                      </a:r>
                    </a:p>
                  </a:txBody>
                  <a:tcPr>
                    <a:noFill/>
                  </a:tcPr>
                </a:tc>
                <a:extLst>
                  <a:ext uri="{0D108BD9-81ED-4DB2-BD59-A6C34878D82A}">
                    <a16:rowId xmlns:a16="http://schemas.microsoft.com/office/drawing/2014/main" val="3498176427"/>
                  </a:ext>
                </a:extLst>
              </a:tr>
              <a:tr h="370840">
                <a:tc>
                  <a:txBody>
                    <a:bodyPr/>
                    <a:lstStyle/>
                    <a:p>
                      <a:r>
                        <a:rPr lang="en-US" dirty="0"/>
                        <a:t>NJ </a:t>
                      </a:r>
                    </a:p>
                  </a:txBody>
                  <a:tcPr>
                    <a:noFill/>
                  </a:tcPr>
                </a:tc>
                <a:tc>
                  <a:txBody>
                    <a:bodyPr/>
                    <a:lstStyle/>
                    <a:p>
                      <a:r>
                        <a:rPr lang="en-US" dirty="0"/>
                        <a:t>Green Brook – Piscataway Non-Structural Measures</a:t>
                      </a:r>
                    </a:p>
                  </a:txBody>
                  <a:tcPr>
                    <a:noFill/>
                  </a:tcPr>
                </a:tc>
                <a:tc>
                  <a:txBody>
                    <a:bodyPr/>
                    <a:lstStyle/>
                    <a:p>
                      <a:r>
                        <a:rPr lang="en-US" dirty="0"/>
                        <a:t>Non-Structural Measures</a:t>
                      </a:r>
                    </a:p>
                  </a:txBody>
                  <a:tcPr>
                    <a:noFill/>
                  </a:tcPr>
                </a:tc>
                <a:tc>
                  <a:txBody>
                    <a:bodyPr/>
                    <a:lstStyle/>
                    <a:p>
                      <a:r>
                        <a:rPr lang="en-US" dirty="0"/>
                        <a:t>$1M - $3M</a:t>
                      </a:r>
                    </a:p>
                  </a:txBody>
                  <a:tcPr>
                    <a:noFill/>
                  </a:tcPr>
                </a:tc>
                <a:tc>
                  <a:txBody>
                    <a:bodyPr/>
                    <a:lstStyle/>
                    <a:p>
                      <a:r>
                        <a:rPr lang="en-US" dirty="0"/>
                        <a:t>IFB-SB</a:t>
                      </a:r>
                    </a:p>
                  </a:txBody>
                  <a:tcPr>
                    <a:noFill/>
                  </a:tcPr>
                </a:tc>
                <a:tc>
                  <a:txBody>
                    <a:bodyPr/>
                    <a:lstStyle/>
                    <a:p>
                      <a:r>
                        <a:rPr lang="en-US" dirty="0"/>
                        <a:t>Q3 FY21</a:t>
                      </a:r>
                    </a:p>
                  </a:txBody>
                  <a:tcPr>
                    <a:noFill/>
                  </a:tcPr>
                </a:tc>
                <a:extLst>
                  <a:ext uri="{0D108BD9-81ED-4DB2-BD59-A6C34878D82A}">
                    <a16:rowId xmlns:a16="http://schemas.microsoft.com/office/drawing/2014/main" val="1407121848"/>
                  </a:ext>
                </a:extLst>
              </a:tr>
            </a:tbl>
          </a:graphicData>
        </a:graphic>
      </p:graphicFrame>
    </p:spTree>
    <p:extLst>
      <p:ext uri="{BB962C8B-B14F-4D97-AF65-F5344CB8AC3E}">
        <p14:creationId xmlns:p14="http://schemas.microsoft.com/office/powerpoint/2010/main" val="2850505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46937" y="607603"/>
            <a:ext cx="3850126" cy="806451"/>
          </a:xfrm>
        </p:spPr>
        <p:txBody>
          <a:bodyPr>
            <a:noAutofit/>
          </a:bodyPr>
          <a:lstStyle/>
          <a:p>
            <a:r>
              <a:rPr lang="en-US" sz="1600" dirty="0"/>
              <a:t>FY 21 </a:t>
            </a:r>
            <a:br>
              <a:rPr lang="en-US" sz="1600" dirty="0"/>
            </a:br>
            <a:r>
              <a:rPr lang="en-US" sz="1600" dirty="0"/>
              <a:t>Construction </a:t>
            </a:r>
            <a:br>
              <a:rPr lang="en-US" sz="1600" dirty="0"/>
            </a:br>
            <a:r>
              <a:rPr lang="en-US" sz="1600" dirty="0"/>
              <a:t>(Sandy Program)</a:t>
            </a:r>
          </a:p>
        </p:txBody>
      </p:sp>
      <p:sp>
        <p:nvSpPr>
          <p:cNvPr id="4" name="Slide Number Placeholder 3"/>
          <p:cNvSpPr>
            <a:spLocks noGrp="1"/>
          </p:cNvSpPr>
          <p:nvPr>
            <p:ph type="sldNum" sz="quarter" idx="11"/>
          </p:nvPr>
        </p:nvSpPr>
        <p:spPr/>
        <p:txBody>
          <a:bodyPr/>
          <a:lstStyle/>
          <a:p>
            <a:fld id="{0D0E9D3B-CB56-40AE-B0A9-8DA5E1AEFDB7}" type="slidenum">
              <a:rPr lang="en-US" smtClean="0"/>
              <a:pPr/>
              <a:t>19</a:t>
            </a:fld>
            <a:endParaRPr lang="en-US" dirty="0"/>
          </a:p>
        </p:txBody>
      </p:sp>
      <p:graphicFrame>
        <p:nvGraphicFramePr>
          <p:cNvPr id="2" name="Table 2">
            <a:extLst>
              <a:ext uri="{FF2B5EF4-FFF2-40B4-BE49-F238E27FC236}">
                <a16:creationId xmlns:a16="http://schemas.microsoft.com/office/drawing/2014/main" id="{E806C9C4-CB11-456F-866D-EC1623DF19D8}"/>
              </a:ext>
            </a:extLst>
          </p:cNvPr>
          <p:cNvGraphicFramePr>
            <a:graphicFrameLocks noGrp="1"/>
          </p:cNvGraphicFramePr>
          <p:nvPr>
            <p:extLst>
              <p:ext uri="{D42A27DB-BD31-4B8C-83A1-F6EECF244321}">
                <p14:modId xmlns:p14="http://schemas.microsoft.com/office/powerpoint/2010/main" val="1363760901"/>
              </p:ext>
            </p:extLst>
          </p:nvPr>
        </p:nvGraphicFramePr>
        <p:xfrm>
          <a:off x="616401" y="1623072"/>
          <a:ext cx="7911198" cy="3162300"/>
        </p:xfrm>
        <a:graphic>
          <a:graphicData uri="http://schemas.openxmlformats.org/drawingml/2006/table">
            <a:tbl>
              <a:tblPr firstRow="1" bandRow="1">
                <a:tableStyleId>{5C22544A-7EE6-4342-B048-85BDC9FD1C3A}</a:tableStyleId>
              </a:tblPr>
              <a:tblGrid>
                <a:gridCol w="1318533">
                  <a:extLst>
                    <a:ext uri="{9D8B030D-6E8A-4147-A177-3AD203B41FA5}">
                      <a16:colId xmlns:a16="http://schemas.microsoft.com/office/drawing/2014/main" val="1135955037"/>
                    </a:ext>
                  </a:extLst>
                </a:gridCol>
                <a:gridCol w="1318533">
                  <a:extLst>
                    <a:ext uri="{9D8B030D-6E8A-4147-A177-3AD203B41FA5}">
                      <a16:colId xmlns:a16="http://schemas.microsoft.com/office/drawing/2014/main" val="3363648070"/>
                    </a:ext>
                  </a:extLst>
                </a:gridCol>
                <a:gridCol w="1318533">
                  <a:extLst>
                    <a:ext uri="{9D8B030D-6E8A-4147-A177-3AD203B41FA5}">
                      <a16:colId xmlns:a16="http://schemas.microsoft.com/office/drawing/2014/main" val="3631467254"/>
                    </a:ext>
                  </a:extLst>
                </a:gridCol>
                <a:gridCol w="1318533">
                  <a:extLst>
                    <a:ext uri="{9D8B030D-6E8A-4147-A177-3AD203B41FA5}">
                      <a16:colId xmlns:a16="http://schemas.microsoft.com/office/drawing/2014/main" val="2817003957"/>
                    </a:ext>
                  </a:extLst>
                </a:gridCol>
                <a:gridCol w="1318533">
                  <a:extLst>
                    <a:ext uri="{9D8B030D-6E8A-4147-A177-3AD203B41FA5}">
                      <a16:colId xmlns:a16="http://schemas.microsoft.com/office/drawing/2014/main" val="2476281884"/>
                    </a:ext>
                  </a:extLst>
                </a:gridCol>
                <a:gridCol w="1318533">
                  <a:extLst>
                    <a:ext uri="{9D8B030D-6E8A-4147-A177-3AD203B41FA5}">
                      <a16:colId xmlns:a16="http://schemas.microsoft.com/office/drawing/2014/main" val="110510934"/>
                    </a:ext>
                  </a:extLst>
                </a:gridCol>
              </a:tblGrid>
              <a:tr h="370840">
                <a:tc>
                  <a:txBody>
                    <a:bodyPr/>
                    <a:lstStyle/>
                    <a:p>
                      <a:r>
                        <a:rPr lang="en-US" sz="1100" dirty="0">
                          <a:solidFill>
                            <a:schemeClr val="tx1"/>
                          </a:solidFill>
                        </a:rPr>
                        <a:t>Location </a:t>
                      </a:r>
                    </a:p>
                  </a:txBody>
                  <a:tcPr>
                    <a:solidFill>
                      <a:schemeClr val="accent4">
                        <a:lumMod val="20000"/>
                        <a:lumOff val="80000"/>
                      </a:schemeClr>
                    </a:solidFill>
                  </a:tcPr>
                </a:tc>
                <a:tc>
                  <a:txBody>
                    <a:bodyPr/>
                    <a:lstStyle/>
                    <a:p>
                      <a:r>
                        <a:rPr lang="en-US" sz="1100" dirty="0">
                          <a:solidFill>
                            <a:schemeClr val="tx1"/>
                          </a:solidFill>
                        </a:rPr>
                        <a:t>Project</a:t>
                      </a:r>
                    </a:p>
                  </a:txBody>
                  <a:tcPr>
                    <a:solidFill>
                      <a:schemeClr val="accent4">
                        <a:lumMod val="20000"/>
                        <a:lumOff val="80000"/>
                      </a:schemeClr>
                    </a:solidFill>
                  </a:tcPr>
                </a:tc>
                <a:tc>
                  <a:txBody>
                    <a:bodyPr/>
                    <a:lstStyle/>
                    <a:p>
                      <a:r>
                        <a:rPr lang="en-US" sz="1100" dirty="0">
                          <a:solidFill>
                            <a:schemeClr val="tx1"/>
                          </a:solidFill>
                        </a:rPr>
                        <a:t>Scope</a:t>
                      </a:r>
                    </a:p>
                  </a:txBody>
                  <a:tcPr>
                    <a:solidFill>
                      <a:schemeClr val="accent4">
                        <a:lumMod val="20000"/>
                        <a:lumOff val="80000"/>
                      </a:schemeClr>
                    </a:solidFill>
                  </a:tcPr>
                </a:tc>
                <a:tc>
                  <a:txBody>
                    <a:bodyPr/>
                    <a:lstStyle/>
                    <a:p>
                      <a:r>
                        <a:rPr lang="en-US" sz="1100" dirty="0">
                          <a:solidFill>
                            <a:schemeClr val="tx1"/>
                          </a:solidFill>
                        </a:rPr>
                        <a:t>Projected $</a:t>
                      </a:r>
                    </a:p>
                  </a:txBody>
                  <a:tcPr>
                    <a:solidFill>
                      <a:schemeClr val="accent4">
                        <a:lumMod val="20000"/>
                        <a:lumOff val="80000"/>
                      </a:schemeClr>
                    </a:solidFill>
                  </a:tcPr>
                </a:tc>
                <a:tc>
                  <a:txBody>
                    <a:bodyPr/>
                    <a:lstStyle/>
                    <a:p>
                      <a:r>
                        <a:rPr lang="en-US" sz="1100" dirty="0">
                          <a:solidFill>
                            <a:schemeClr val="tx1"/>
                          </a:solidFill>
                        </a:rPr>
                        <a:t>Targeted</a:t>
                      </a:r>
                    </a:p>
                    <a:p>
                      <a:r>
                        <a:rPr lang="en-US" sz="1100" dirty="0">
                          <a:solidFill>
                            <a:schemeClr val="tx1"/>
                          </a:solidFill>
                        </a:rPr>
                        <a:t>Acquisition</a:t>
                      </a:r>
                    </a:p>
                  </a:txBody>
                  <a:tcPr>
                    <a:solidFill>
                      <a:schemeClr val="accent4">
                        <a:lumMod val="20000"/>
                        <a:lumOff val="80000"/>
                      </a:schemeClr>
                    </a:solidFill>
                  </a:tcPr>
                </a:tc>
                <a:tc>
                  <a:txBody>
                    <a:bodyPr/>
                    <a:lstStyle/>
                    <a:p>
                      <a:r>
                        <a:rPr lang="en-US" sz="1100" dirty="0">
                          <a:solidFill>
                            <a:schemeClr val="tx1"/>
                          </a:solidFill>
                        </a:rPr>
                        <a:t>Projected RFP</a:t>
                      </a:r>
                    </a:p>
                    <a:p>
                      <a:r>
                        <a:rPr lang="en-US" sz="1100" dirty="0">
                          <a:solidFill>
                            <a:schemeClr val="tx1"/>
                          </a:solidFill>
                        </a:rPr>
                        <a:t>Date</a:t>
                      </a:r>
                    </a:p>
                  </a:txBody>
                  <a:tcPr>
                    <a:solidFill>
                      <a:schemeClr val="accent4">
                        <a:lumMod val="20000"/>
                        <a:lumOff val="80000"/>
                      </a:schemeClr>
                    </a:solidFill>
                  </a:tcPr>
                </a:tc>
                <a:extLst>
                  <a:ext uri="{0D108BD9-81ED-4DB2-BD59-A6C34878D82A}">
                    <a16:rowId xmlns:a16="http://schemas.microsoft.com/office/drawing/2014/main" val="1395444747"/>
                  </a:ext>
                </a:extLst>
              </a:tr>
              <a:tr h="370840">
                <a:tc>
                  <a:txBody>
                    <a:bodyPr/>
                    <a:lstStyle/>
                    <a:p>
                      <a:pPr marL="0" marR="0" lvl="0" indent="0" algn="l" defTabSz="514337" rtl="0" eaLnBrk="1" fontAlgn="auto" latinLnBrk="0" hangingPunct="1">
                        <a:lnSpc>
                          <a:spcPct val="100000"/>
                        </a:lnSpc>
                        <a:spcBef>
                          <a:spcPts val="0"/>
                        </a:spcBef>
                        <a:spcAft>
                          <a:spcPts val="0"/>
                        </a:spcAft>
                        <a:buClrTx/>
                        <a:buSzTx/>
                        <a:buFontTx/>
                        <a:buNone/>
                        <a:tabLst/>
                        <a:defRPr/>
                      </a:pPr>
                      <a:r>
                        <a:rPr lang="en-US" sz="1100" dirty="0">
                          <a:solidFill>
                            <a:schemeClr val="tx1"/>
                          </a:solidFill>
                        </a:rPr>
                        <a:t>Newark,</a:t>
                      </a:r>
                      <a:r>
                        <a:rPr lang="en-US" sz="1100" baseline="0" dirty="0">
                          <a:solidFill>
                            <a:schemeClr val="tx1"/>
                          </a:solidFill>
                        </a:rPr>
                        <a:t> NJ</a:t>
                      </a:r>
                      <a:endParaRPr lang="en-US" sz="1100" dirty="0">
                        <a:solidFill>
                          <a:schemeClr val="tx1"/>
                        </a:solidFill>
                      </a:endParaRPr>
                    </a:p>
                    <a:p>
                      <a:endParaRPr lang="en-US" sz="1100" dirty="0">
                        <a:solidFill>
                          <a:schemeClr val="tx1"/>
                        </a:solidFill>
                      </a:endParaRPr>
                    </a:p>
                  </a:txBody>
                  <a:tcPr>
                    <a:noFill/>
                  </a:tcPr>
                </a:tc>
                <a:tc>
                  <a:txBody>
                    <a:bodyPr/>
                    <a:lstStyle/>
                    <a:p>
                      <a:pPr marL="0" marR="0" lvl="0" indent="0" algn="l" defTabSz="514337" rtl="0" eaLnBrk="1" fontAlgn="auto" latinLnBrk="0" hangingPunct="1">
                        <a:lnSpc>
                          <a:spcPct val="100000"/>
                        </a:lnSpc>
                        <a:spcBef>
                          <a:spcPts val="0"/>
                        </a:spcBef>
                        <a:spcAft>
                          <a:spcPts val="0"/>
                        </a:spcAft>
                        <a:buClrTx/>
                        <a:buSzTx/>
                        <a:buFontTx/>
                        <a:buNone/>
                        <a:tabLst/>
                        <a:defRPr/>
                      </a:pPr>
                      <a:r>
                        <a:rPr lang="en-US" sz="1100" dirty="0">
                          <a:solidFill>
                            <a:schemeClr val="tx1"/>
                          </a:solidFill>
                        </a:rPr>
                        <a:t>Joseph</a:t>
                      </a:r>
                      <a:r>
                        <a:rPr lang="en-US" sz="1100" baseline="0" dirty="0">
                          <a:solidFill>
                            <a:schemeClr val="tx1"/>
                          </a:solidFill>
                        </a:rPr>
                        <a:t> </a:t>
                      </a:r>
                      <a:r>
                        <a:rPr lang="en-US" sz="1100" baseline="0" dirty="0" err="1">
                          <a:solidFill>
                            <a:schemeClr val="tx1"/>
                          </a:solidFill>
                        </a:rPr>
                        <a:t>Minish</a:t>
                      </a:r>
                      <a:r>
                        <a:rPr lang="en-US" sz="1100" baseline="0" dirty="0">
                          <a:solidFill>
                            <a:schemeClr val="tx1"/>
                          </a:solidFill>
                        </a:rPr>
                        <a:t>, NJ Contract 3B/4B</a:t>
                      </a:r>
                      <a:endParaRPr lang="en-US" sz="1100" dirty="0">
                        <a:solidFill>
                          <a:schemeClr val="tx1"/>
                        </a:solidFill>
                      </a:endParaRPr>
                    </a:p>
                    <a:p>
                      <a:endParaRPr lang="en-US" sz="1100" dirty="0">
                        <a:solidFill>
                          <a:schemeClr val="tx1"/>
                        </a:solidFill>
                      </a:endParaRPr>
                    </a:p>
                  </a:txBody>
                  <a:tcPr>
                    <a:noFill/>
                  </a:tcPr>
                </a:tc>
                <a:tc>
                  <a:txBody>
                    <a:bodyPr/>
                    <a:lstStyle/>
                    <a:p>
                      <a:pPr marL="0" marR="0" lvl="0" indent="0" algn="l" defTabSz="514337" rtl="0" eaLnBrk="1" fontAlgn="auto" latinLnBrk="0" hangingPunct="1">
                        <a:lnSpc>
                          <a:spcPct val="100000"/>
                        </a:lnSpc>
                        <a:spcBef>
                          <a:spcPts val="0"/>
                        </a:spcBef>
                        <a:spcAft>
                          <a:spcPts val="0"/>
                        </a:spcAft>
                        <a:buClrTx/>
                        <a:buSzTx/>
                        <a:buFontTx/>
                        <a:buNone/>
                        <a:tabLst/>
                        <a:defRPr/>
                      </a:pPr>
                      <a:r>
                        <a:rPr lang="en-US" sz="1100" dirty="0">
                          <a:solidFill>
                            <a:schemeClr val="tx1"/>
                          </a:solidFill>
                        </a:rPr>
                        <a:t>Bulkhead</a:t>
                      </a:r>
                    </a:p>
                    <a:p>
                      <a:endParaRPr lang="en-US" sz="1100" dirty="0">
                        <a:solidFill>
                          <a:schemeClr val="tx1"/>
                        </a:solidFill>
                      </a:endParaRPr>
                    </a:p>
                  </a:txBody>
                  <a:tcPr>
                    <a:noFill/>
                  </a:tcPr>
                </a:tc>
                <a:tc>
                  <a:txBody>
                    <a:bodyPr/>
                    <a:lstStyle/>
                    <a:p>
                      <a:pPr marL="0" marR="0" lvl="0" indent="0" algn="l" defTabSz="514337" rtl="0" eaLnBrk="1" fontAlgn="auto" latinLnBrk="0" hangingPunct="1">
                        <a:lnSpc>
                          <a:spcPct val="100000"/>
                        </a:lnSpc>
                        <a:spcBef>
                          <a:spcPts val="0"/>
                        </a:spcBef>
                        <a:spcAft>
                          <a:spcPts val="0"/>
                        </a:spcAft>
                        <a:buClrTx/>
                        <a:buSzTx/>
                        <a:buFontTx/>
                        <a:buNone/>
                        <a:tabLst/>
                        <a:defRPr/>
                      </a:pPr>
                      <a:r>
                        <a:rPr lang="en-US" sz="1100" dirty="0">
                          <a:solidFill>
                            <a:schemeClr val="tx1"/>
                          </a:solidFill>
                        </a:rPr>
                        <a:t>$10-25M</a:t>
                      </a:r>
                    </a:p>
                    <a:p>
                      <a:endParaRPr lang="en-US" sz="1100" dirty="0">
                        <a:solidFill>
                          <a:schemeClr val="tx1"/>
                        </a:solidFill>
                      </a:endParaRPr>
                    </a:p>
                  </a:txBody>
                  <a:tcPr>
                    <a:noFill/>
                  </a:tcPr>
                </a:tc>
                <a:tc>
                  <a:txBody>
                    <a:bodyPr/>
                    <a:lstStyle/>
                    <a:p>
                      <a:r>
                        <a:rPr lang="en-US" sz="1100" dirty="0">
                          <a:solidFill>
                            <a:schemeClr val="tx1"/>
                          </a:solidFill>
                        </a:rPr>
                        <a:t>IFP</a:t>
                      </a:r>
                    </a:p>
                  </a:txBody>
                  <a:tcPr>
                    <a:noFill/>
                  </a:tcPr>
                </a:tc>
                <a:tc>
                  <a:txBody>
                    <a:bodyPr/>
                    <a:lstStyle/>
                    <a:p>
                      <a:r>
                        <a:rPr lang="en-US" sz="1100" dirty="0">
                          <a:solidFill>
                            <a:schemeClr val="tx1"/>
                          </a:solidFill>
                        </a:rPr>
                        <a:t>Q1 FY21</a:t>
                      </a:r>
                    </a:p>
                  </a:txBody>
                  <a:tcPr>
                    <a:noFill/>
                  </a:tcPr>
                </a:tc>
                <a:extLst>
                  <a:ext uri="{0D108BD9-81ED-4DB2-BD59-A6C34878D82A}">
                    <a16:rowId xmlns:a16="http://schemas.microsoft.com/office/drawing/2014/main" val="3309165190"/>
                  </a:ext>
                </a:extLst>
              </a:tr>
              <a:tr h="370840">
                <a:tc>
                  <a:txBody>
                    <a:bodyPr/>
                    <a:lstStyle/>
                    <a:p>
                      <a:r>
                        <a:rPr lang="en-US" sz="1100" dirty="0">
                          <a:solidFill>
                            <a:schemeClr val="tx1"/>
                          </a:solidFill>
                        </a:rPr>
                        <a:t>Middletown NJ</a:t>
                      </a:r>
                    </a:p>
                  </a:txBody>
                  <a:tcPr>
                    <a:noFill/>
                  </a:tcPr>
                </a:tc>
                <a:tc>
                  <a:txBody>
                    <a:bodyPr/>
                    <a:lstStyle/>
                    <a:p>
                      <a:r>
                        <a:rPr lang="en-US" sz="1100" dirty="0">
                          <a:solidFill>
                            <a:schemeClr val="tx1"/>
                          </a:solidFill>
                        </a:rPr>
                        <a:t>Port Monmouth NJ</a:t>
                      </a:r>
                    </a:p>
                    <a:p>
                      <a:r>
                        <a:rPr lang="en-US" sz="1100" dirty="0">
                          <a:solidFill>
                            <a:schemeClr val="tx1"/>
                          </a:solidFill>
                        </a:rPr>
                        <a:t>Contract 5</a:t>
                      </a:r>
                    </a:p>
                  </a:txBody>
                  <a:tcPr>
                    <a:noFill/>
                  </a:tcPr>
                </a:tc>
                <a:tc>
                  <a:txBody>
                    <a:bodyPr/>
                    <a:lstStyle/>
                    <a:p>
                      <a:r>
                        <a:rPr lang="en-US" sz="1100" dirty="0">
                          <a:solidFill>
                            <a:schemeClr val="tx1"/>
                          </a:solidFill>
                        </a:rPr>
                        <a:t>Levee/floodwall,</a:t>
                      </a:r>
                    </a:p>
                    <a:p>
                      <a:r>
                        <a:rPr lang="en-US" sz="1100" dirty="0">
                          <a:solidFill>
                            <a:schemeClr val="tx1"/>
                          </a:solidFill>
                        </a:rPr>
                        <a:t>Pump Station, Road Raising</a:t>
                      </a:r>
                    </a:p>
                  </a:txBody>
                  <a:tcPr>
                    <a:noFill/>
                  </a:tcPr>
                </a:tc>
                <a:tc>
                  <a:txBody>
                    <a:bodyPr/>
                    <a:lstStyle/>
                    <a:p>
                      <a:r>
                        <a:rPr lang="en-US" sz="1100" dirty="0">
                          <a:solidFill>
                            <a:schemeClr val="tx1"/>
                          </a:solidFill>
                        </a:rPr>
                        <a:t>$10-25M</a:t>
                      </a:r>
                    </a:p>
                  </a:txBody>
                  <a:tcPr>
                    <a:noFill/>
                  </a:tcPr>
                </a:tc>
                <a:tc>
                  <a:txBody>
                    <a:bodyPr/>
                    <a:lstStyle/>
                    <a:p>
                      <a:r>
                        <a:rPr lang="en-US" sz="1100" dirty="0">
                          <a:solidFill>
                            <a:schemeClr val="tx1"/>
                          </a:solidFill>
                        </a:rPr>
                        <a:t>IFB</a:t>
                      </a:r>
                    </a:p>
                  </a:txBody>
                  <a:tcPr>
                    <a:noFill/>
                  </a:tcPr>
                </a:tc>
                <a:tc>
                  <a:txBody>
                    <a:bodyPr/>
                    <a:lstStyle/>
                    <a:p>
                      <a:r>
                        <a:rPr lang="en-US" sz="1100" dirty="0">
                          <a:solidFill>
                            <a:schemeClr val="tx1"/>
                          </a:solidFill>
                        </a:rPr>
                        <a:t>Q1 FY21</a:t>
                      </a:r>
                    </a:p>
                  </a:txBody>
                  <a:tcPr>
                    <a:noFill/>
                  </a:tcPr>
                </a:tc>
                <a:extLst>
                  <a:ext uri="{0D108BD9-81ED-4DB2-BD59-A6C34878D82A}">
                    <a16:rowId xmlns:a16="http://schemas.microsoft.com/office/drawing/2014/main" val="3257080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Queens,</a:t>
                      </a:r>
                      <a:r>
                        <a:rPr lang="en-US" sz="1100" baseline="0" dirty="0"/>
                        <a:t> NY</a:t>
                      </a:r>
                      <a:endParaRPr lang="en-US" sz="1100" dirty="0"/>
                    </a:p>
                  </a:txBody>
                  <a:tcPr marL="68580" marR="68580" marT="34290" marB="34290">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Rockaway</a:t>
                      </a:r>
                      <a:r>
                        <a:rPr lang="en-US" sz="1100" baseline="0" dirty="0"/>
                        <a:t> Contract 2</a:t>
                      </a:r>
                      <a:endParaRPr lang="en-US" sz="1100" dirty="0"/>
                    </a:p>
                  </a:txBody>
                  <a:tcPr marL="68580" marR="68580" marT="34290" marB="34290">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aseline="0" dirty="0" err="1"/>
                        <a:t>Beachfill</a:t>
                      </a:r>
                      <a:r>
                        <a:rPr lang="en-US" sz="1100" baseline="0" dirty="0"/>
                        <a:t>, Reinforced Dune   </a:t>
                      </a:r>
                      <a:endParaRPr lang="en-US" sz="11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$25-100M</a:t>
                      </a:r>
                    </a:p>
                  </a:txBody>
                  <a:tcPr marL="68580" marR="68580" marT="34290" marB="34290">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IFB</a:t>
                      </a:r>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Q3 FY 21</a:t>
                      </a:r>
                    </a:p>
                  </a:txBody>
                  <a:tcPr marL="68580" marR="68580" marT="34290" marB="34290">
                    <a:noFill/>
                  </a:tcPr>
                </a:tc>
                <a:extLst>
                  <a:ext uri="{0D108BD9-81ED-4DB2-BD59-A6C34878D82A}">
                    <a16:rowId xmlns:a16="http://schemas.microsoft.com/office/drawing/2014/main" val="11414254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Queens,</a:t>
                      </a:r>
                      <a:r>
                        <a:rPr lang="en-US" sz="1100" baseline="0" dirty="0"/>
                        <a:t> NY</a:t>
                      </a:r>
                      <a:endParaRPr lang="en-US" sz="1100" dirty="0"/>
                    </a:p>
                  </a:txBody>
                  <a:tcPr marL="68580" marR="68580" marT="34290" marB="34290">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Rockaway</a:t>
                      </a:r>
                      <a:r>
                        <a:rPr lang="en-US" sz="1100" baseline="0" dirty="0"/>
                        <a:t> Contract 3</a:t>
                      </a:r>
                      <a:endParaRPr lang="en-US" sz="1100" dirty="0"/>
                    </a:p>
                  </a:txBody>
                  <a:tcPr marL="68580" marR="68580" marT="34290" marB="34290">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Permanent Access Features (Dune</a:t>
                      </a:r>
                      <a:r>
                        <a:rPr lang="en-US" sz="1100" baseline="0" dirty="0"/>
                        <a:t> Crossovers)</a:t>
                      </a:r>
                      <a:endParaRPr lang="en-US" sz="11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$5-10M</a:t>
                      </a:r>
                    </a:p>
                  </a:txBody>
                  <a:tcPr marL="68580" marR="68580" marT="34290" marB="34290">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Small</a:t>
                      </a:r>
                      <a:r>
                        <a:rPr lang="en-US" sz="1100" baseline="0" dirty="0"/>
                        <a:t> Business IFB</a:t>
                      </a:r>
                      <a:endParaRPr lang="en-US" sz="11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Q4 FY 21</a:t>
                      </a:r>
                    </a:p>
                  </a:txBody>
                  <a:tcPr marL="68580" marR="68580" marT="34290" marB="34290">
                    <a:noFill/>
                  </a:tcPr>
                </a:tc>
                <a:extLst>
                  <a:ext uri="{0D108BD9-81ED-4DB2-BD59-A6C34878D82A}">
                    <a16:rowId xmlns:a16="http://schemas.microsoft.com/office/drawing/2014/main" val="165683992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solidFill>
                            <a:schemeClr val="tx1"/>
                          </a:solidFill>
                        </a:rPr>
                        <a:t>Newark, NJ</a:t>
                      </a:r>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Passaic River Tidal Contract</a:t>
                      </a:r>
                      <a:r>
                        <a:rPr lang="en-US" sz="1100" baseline="0" dirty="0">
                          <a:solidFill>
                            <a:schemeClr val="tx1"/>
                          </a:solidFill>
                        </a:rPr>
                        <a:t> 1</a:t>
                      </a:r>
                      <a:endParaRPr lang="en-US" sz="1100" dirty="0">
                        <a:solidFill>
                          <a:schemeClr val="tx1"/>
                        </a:solidFill>
                      </a:endParaRPr>
                    </a:p>
                  </a:txBody>
                  <a:tcPr marL="68580" marR="68580" marT="34290" marB="34290">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Floodwall</a:t>
                      </a:r>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$10-25M</a:t>
                      </a:r>
                    </a:p>
                  </a:txBody>
                  <a:tcPr marL="68580" marR="68580" marT="34290" marB="34290">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IFB</a:t>
                      </a:r>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Q4</a:t>
                      </a:r>
                      <a:r>
                        <a:rPr lang="en-US" sz="1100" baseline="0" dirty="0">
                          <a:solidFill>
                            <a:schemeClr val="tx1"/>
                          </a:solidFill>
                        </a:rPr>
                        <a:t> FY 21</a:t>
                      </a:r>
                      <a:endParaRPr lang="en-US" sz="1100" dirty="0">
                        <a:solidFill>
                          <a:schemeClr val="tx1"/>
                        </a:solidFill>
                      </a:endParaRPr>
                    </a:p>
                  </a:txBody>
                  <a:tcPr marL="68580" marR="68580" marT="34290" marB="34290">
                    <a:noFill/>
                  </a:tcPr>
                </a:tc>
                <a:extLst>
                  <a:ext uri="{0D108BD9-81ED-4DB2-BD59-A6C34878D82A}">
                    <a16:rowId xmlns:a16="http://schemas.microsoft.com/office/drawing/2014/main" val="1847513149"/>
                  </a:ext>
                </a:extLst>
              </a:tr>
            </a:tbl>
          </a:graphicData>
        </a:graphic>
      </p:graphicFrame>
    </p:spTree>
    <p:extLst>
      <p:ext uri="{BB962C8B-B14F-4D97-AF65-F5344CB8AC3E}">
        <p14:creationId xmlns:p14="http://schemas.microsoft.com/office/powerpoint/2010/main" val="2836241718"/>
      </p:ext>
    </p:extLst>
  </p:cSld>
  <p:clrMapOvr>
    <a:masterClrMapping/>
  </p:clrMapOvr>
  <mc:AlternateContent xmlns:mc="http://schemas.openxmlformats.org/markup-compatibility/2006" xmlns:p14="http://schemas.microsoft.com/office/powerpoint/2010/main">
    <mc:Choice Requires="p14">
      <p:transition spd="slow" p14:dur="2000" advTm="83162"/>
    </mc:Choice>
    <mc:Fallback xmlns="">
      <p:transition spd="slow" advTm="83162"/>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47450" y="682851"/>
            <a:ext cx="4649100" cy="806451"/>
          </a:xfrm>
        </p:spPr>
        <p:txBody>
          <a:bodyPr>
            <a:normAutofit/>
          </a:bodyPr>
          <a:lstStyle/>
          <a:p>
            <a:r>
              <a:rPr lang="en-US" sz="1600" dirty="0"/>
              <a:t>FY21 </a:t>
            </a:r>
            <a:br>
              <a:rPr lang="en-US" sz="1600" dirty="0"/>
            </a:br>
            <a:r>
              <a:rPr lang="en-US" sz="1600" dirty="0"/>
              <a:t>Civil Works A/E</a:t>
            </a:r>
          </a:p>
        </p:txBody>
      </p:sp>
      <p:sp>
        <p:nvSpPr>
          <p:cNvPr id="4" name="Slide Number Placeholder 3"/>
          <p:cNvSpPr>
            <a:spLocks noGrp="1"/>
          </p:cNvSpPr>
          <p:nvPr>
            <p:ph type="sldNum" sz="quarter" idx="11"/>
          </p:nvPr>
        </p:nvSpPr>
        <p:spPr/>
        <p:txBody>
          <a:bodyPr/>
          <a:lstStyle/>
          <a:p>
            <a:fld id="{0D0E9D3B-CB56-40AE-B0A9-8DA5E1AEFDB7}" type="slidenum">
              <a:rPr lang="en-US" smtClean="0"/>
              <a:pPr/>
              <a:t>20</a:t>
            </a:fld>
            <a:endParaRPr lang="en-US" dirty="0"/>
          </a:p>
        </p:txBody>
      </p:sp>
      <p:graphicFrame>
        <p:nvGraphicFramePr>
          <p:cNvPr id="2" name="Table 5">
            <a:extLst>
              <a:ext uri="{FF2B5EF4-FFF2-40B4-BE49-F238E27FC236}">
                <a16:creationId xmlns:a16="http://schemas.microsoft.com/office/drawing/2014/main" id="{54E3B280-8E9C-44EC-A27F-2F2F5053F0E9}"/>
              </a:ext>
            </a:extLst>
          </p:cNvPr>
          <p:cNvGraphicFramePr>
            <a:graphicFrameLocks noGrp="1"/>
          </p:cNvGraphicFramePr>
          <p:nvPr>
            <p:extLst>
              <p:ext uri="{D42A27DB-BD31-4B8C-83A1-F6EECF244321}">
                <p14:modId xmlns:p14="http://schemas.microsoft.com/office/powerpoint/2010/main" val="3735694757"/>
              </p:ext>
            </p:extLst>
          </p:nvPr>
        </p:nvGraphicFramePr>
        <p:xfrm>
          <a:off x="779688" y="1794873"/>
          <a:ext cx="7584624" cy="4465320"/>
        </p:xfrm>
        <a:graphic>
          <a:graphicData uri="http://schemas.openxmlformats.org/drawingml/2006/table">
            <a:tbl>
              <a:tblPr firstRow="1" bandRow="1">
                <a:tableStyleId>{5C22544A-7EE6-4342-B048-85BDC9FD1C3A}</a:tableStyleId>
              </a:tblPr>
              <a:tblGrid>
                <a:gridCol w="1264104">
                  <a:extLst>
                    <a:ext uri="{9D8B030D-6E8A-4147-A177-3AD203B41FA5}">
                      <a16:colId xmlns:a16="http://schemas.microsoft.com/office/drawing/2014/main" val="149599798"/>
                    </a:ext>
                  </a:extLst>
                </a:gridCol>
                <a:gridCol w="1264104">
                  <a:extLst>
                    <a:ext uri="{9D8B030D-6E8A-4147-A177-3AD203B41FA5}">
                      <a16:colId xmlns:a16="http://schemas.microsoft.com/office/drawing/2014/main" val="2706966693"/>
                    </a:ext>
                  </a:extLst>
                </a:gridCol>
                <a:gridCol w="1264104">
                  <a:extLst>
                    <a:ext uri="{9D8B030D-6E8A-4147-A177-3AD203B41FA5}">
                      <a16:colId xmlns:a16="http://schemas.microsoft.com/office/drawing/2014/main" val="431223165"/>
                    </a:ext>
                  </a:extLst>
                </a:gridCol>
                <a:gridCol w="1264104">
                  <a:extLst>
                    <a:ext uri="{9D8B030D-6E8A-4147-A177-3AD203B41FA5}">
                      <a16:colId xmlns:a16="http://schemas.microsoft.com/office/drawing/2014/main" val="1384919122"/>
                    </a:ext>
                  </a:extLst>
                </a:gridCol>
                <a:gridCol w="1264104">
                  <a:extLst>
                    <a:ext uri="{9D8B030D-6E8A-4147-A177-3AD203B41FA5}">
                      <a16:colId xmlns:a16="http://schemas.microsoft.com/office/drawing/2014/main" val="3674092051"/>
                    </a:ext>
                  </a:extLst>
                </a:gridCol>
                <a:gridCol w="1264104">
                  <a:extLst>
                    <a:ext uri="{9D8B030D-6E8A-4147-A177-3AD203B41FA5}">
                      <a16:colId xmlns:a16="http://schemas.microsoft.com/office/drawing/2014/main" val="3185705641"/>
                    </a:ext>
                  </a:extLst>
                </a:gridCol>
              </a:tblGrid>
              <a:tr h="356343">
                <a:tc>
                  <a:txBody>
                    <a:bodyPr/>
                    <a:lstStyle/>
                    <a:p>
                      <a:r>
                        <a:rPr lang="en-US" sz="1100" dirty="0">
                          <a:solidFill>
                            <a:schemeClr val="tx1"/>
                          </a:solidFill>
                        </a:rPr>
                        <a:t>Location </a:t>
                      </a:r>
                    </a:p>
                  </a:txBody>
                  <a:tcPr>
                    <a:solidFill>
                      <a:schemeClr val="accent4">
                        <a:lumMod val="20000"/>
                        <a:lumOff val="80000"/>
                      </a:schemeClr>
                    </a:solidFill>
                  </a:tcPr>
                </a:tc>
                <a:tc>
                  <a:txBody>
                    <a:bodyPr/>
                    <a:lstStyle/>
                    <a:p>
                      <a:r>
                        <a:rPr lang="en-US" sz="1100" dirty="0">
                          <a:solidFill>
                            <a:schemeClr val="tx1"/>
                          </a:solidFill>
                        </a:rPr>
                        <a:t>Project</a:t>
                      </a:r>
                    </a:p>
                  </a:txBody>
                  <a:tcPr>
                    <a:solidFill>
                      <a:schemeClr val="accent4">
                        <a:lumMod val="20000"/>
                        <a:lumOff val="80000"/>
                      </a:schemeClr>
                    </a:solidFill>
                  </a:tcPr>
                </a:tc>
                <a:tc>
                  <a:txBody>
                    <a:bodyPr/>
                    <a:lstStyle/>
                    <a:p>
                      <a:r>
                        <a:rPr lang="en-US" sz="1100" dirty="0">
                          <a:solidFill>
                            <a:schemeClr val="tx1"/>
                          </a:solidFill>
                        </a:rPr>
                        <a:t>Scope</a:t>
                      </a:r>
                    </a:p>
                  </a:txBody>
                  <a:tcPr>
                    <a:solidFill>
                      <a:schemeClr val="accent4">
                        <a:lumMod val="20000"/>
                        <a:lumOff val="80000"/>
                      </a:schemeClr>
                    </a:solidFill>
                  </a:tcPr>
                </a:tc>
                <a:tc>
                  <a:txBody>
                    <a:bodyPr/>
                    <a:lstStyle/>
                    <a:p>
                      <a:r>
                        <a:rPr lang="en-US" sz="1100" dirty="0">
                          <a:solidFill>
                            <a:schemeClr val="tx1"/>
                          </a:solidFill>
                        </a:rPr>
                        <a:t>Projected  $</a:t>
                      </a:r>
                    </a:p>
                  </a:txBody>
                  <a:tcPr>
                    <a:solidFill>
                      <a:schemeClr val="accent4">
                        <a:lumMod val="20000"/>
                        <a:lumOff val="80000"/>
                      </a:schemeClr>
                    </a:solidFill>
                  </a:tcPr>
                </a:tc>
                <a:tc>
                  <a:txBody>
                    <a:bodyPr/>
                    <a:lstStyle/>
                    <a:p>
                      <a:r>
                        <a:rPr lang="en-US" sz="1100" dirty="0">
                          <a:solidFill>
                            <a:schemeClr val="tx1"/>
                          </a:solidFill>
                        </a:rPr>
                        <a:t>Targeted</a:t>
                      </a:r>
                    </a:p>
                    <a:p>
                      <a:r>
                        <a:rPr lang="en-US" sz="1100" dirty="0">
                          <a:solidFill>
                            <a:schemeClr val="tx1"/>
                          </a:solidFill>
                        </a:rPr>
                        <a:t>Acquisition</a:t>
                      </a:r>
                    </a:p>
                  </a:txBody>
                  <a:tcPr>
                    <a:solidFill>
                      <a:schemeClr val="accent4">
                        <a:lumMod val="20000"/>
                        <a:lumOff val="80000"/>
                      </a:schemeClr>
                    </a:solidFill>
                  </a:tcPr>
                </a:tc>
                <a:tc>
                  <a:txBody>
                    <a:bodyPr/>
                    <a:lstStyle/>
                    <a:p>
                      <a:r>
                        <a:rPr lang="en-US" sz="1100" dirty="0">
                          <a:solidFill>
                            <a:schemeClr val="tx1"/>
                          </a:solidFill>
                        </a:rPr>
                        <a:t>Projected RFP</a:t>
                      </a:r>
                    </a:p>
                    <a:p>
                      <a:r>
                        <a:rPr lang="en-US" sz="1100" dirty="0">
                          <a:solidFill>
                            <a:schemeClr val="tx1"/>
                          </a:solidFill>
                        </a:rPr>
                        <a:t>Date</a:t>
                      </a:r>
                    </a:p>
                  </a:txBody>
                  <a:tcPr>
                    <a:solidFill>
                      <a:schemeClr val="accent4">
                        <a:lumMod val="20000"/>
                        <a:lumOff val="80000"/>
                      </a:schemeClr>
                    </a:solidFill>
                  </a:tcPr>
                </a:tc>
                <a:extLst>
                  <a:ext uri="{0D108BD9-81ED-4DB2-BD59-A6C34878D82A}">
                    <a16:rowId xmlns:a16="http://schemas.microsoft.com/office/drawing/2014/main" val="3818688983"/>
                  </a:ext>
                </a:extLst>
              </a:tr>
              <a:tr h="370840">
                <a:tc>
                  <a:txBody>
                    <a:bodyPr/>
                    <a:lstStyle/>
                    <a:p>
                      <a:r>
                        <a:rPr lang="en-US" sz="1100" dirty="0"/>
                        <a:t>NAN/NAD Boundaries </a:t>
                      </a:r>
                    </a:p>
                  </a:txBody>
                  <a:tcPr>
                    <a:noFill/>
                  </a:tcPr>
                </a:tc>
                <a:tc>
                  <a:txBody>
                    <a:bodyPr/>
                    <a:lstStyle/>
                    <a:p>
                      <a:r>
                        <a:rPr lang="en-US" sz="1100" dirty="0"/>
                        <a:t>MATOC General AE Services for Primarily Riverine Flood Risk Mgmt. and Ecosystem Restoration Projects to Include Green Brook FRM Project in the NAN/NAD Region</a:t>
                      </a:r>
                    </a:p>
                  </a:txBody>
                  <a:tcPr>
                    <a:noFill/>
                  </a:tcPr>
                </a:tc>
                <a:tc>
                  <a:txBody>
                    <a:bodyPr/>
                    <a:lstStyle/>
                    <a:p>
                      <a:r>
                        <a:rPr lang="en-US" sz="1100" dirty="0"/>
                        <a:t>Planning and Design</a:t>
                      </a:r>
                    </a:p>
                  </a:txBody>
                  <a:tcPr>
                    <a:noFill/>
                  </a:tcPr>
                </a:tc>
                <a:tc>
                  <a:txBody>
                    <a:bodyPr/>
                    <a:lstStyle/>
                    <a:p>
                      <a:r>
                        <a:rPr lang="en-US" sz="1100" dirty="0"/>
                        <a:t>$80M shared capacity over 5 years; 5 firms</a:t>
                      </a:r>
                    </a:p>
                  </a:txBody>
                  <a:tcPr>
                    <a:noFill/>
                  </a:tcPr>
                </a:tc>
                <a:tc>
                  <a:txBody>
                    <a:bodyPr/>
                    <a:lstStyle/>
                    <a:p>
                      <a:r>
                        <a:rPr lang="en-US" sz="1100" dirty="0"/>
                        <a:t>3 Full and Open; and 2 SB</a:t>
                      </a:r>
                    </a:p>
                  </a:txBody>
                  <a:tcPr>
                    <a:noFill/>
                  </a:tcPr>
                </a:tc>
                <a:tc>
                  <a:txBody>
                    <a:bodyPr/>
                    <a:lstStyle/>
                    <a:p>
                      <a:r>
                        <a:rPr lang="en-US" sz="1100" dirty="0"/>
                        <a:t>Q1 FY21</a:t>
                      </a:r>
                    </a:p>
                  </a:txBody>
                  <a:tcPr>
                    <a:noFill/>
                  </a:tcPr>
                </a:tc>
                <a:extLst>
                  <a:ext uri="{0D108BD9-81ED-4DB2-BD59-A6C34878D82A}">
                    <a16:rowId xmlns:a16="http://schemas.microsoft.com/office/drawing/2014/main" val="3726913414"/>
                  </a:ext>
                </a:extLst>
              </a:tr>
              <a:tr h="370840">
                <a:tc>
                  <a:txBody>
                    <a:bodyPr/>
                    <a:lstStyle/>
                    <a:p>
                      <a:pPr marL="0" marR="0" lvl="0" indent="0" algn="l" defTabSz="514337" rtl="0" eaLnBrk="1" fontAlgn="auto" latinLnBrk="0" hangingPunct="1">
                        <a:lnSpc>
                          <a:spcPct val="100000"/>
                        </a:lnSpc>
                        <a:spcBef>
                          <a:spcPts val="0"/>
                        </a:spcBef>
                        <a:spcAft>
                          <a:spcPts val="0"/>
                        </a:spcAft>
                        <a:buClrTx/>
                        <a:buSzTx/>
                        <a:buFontTx/>
                        <a:buNone/>
                        <a:tabLst/>
                        <a:defRPr/>
                      </a:pPr>
                      <a:r>
                        <a:rPr lang="en-US" sz="1100" dirty="0"/>
                        <a:t>NAN/NAD Boundaries </a:t>
                      </a:r>
                    </a:p>
                    <a:p>
                      <a:endParaRPr lang="en-US" sz="1100" dirty="0"/>
                    </a:p>
                  </a:txBody>
                  <a:tcPr>
                    <a:noFill/>
                  </a:tcPr>
                </a:tc>
                <a:tc>
                  <a:txBody>
                    <a:bodyPr/>
                    <a:lstStyle/>
                    <a:p>
                      <a:r>
                        <a:rPr lang="en-US" sz="1100" dirty="0"/>
                        <a:t>MATOC General AE Services for Primarily Navigation, Coastal Flood Risk Mgmt. and Ecosystem Projects in the NAN/NAD Region</a:t>
                      </a:r>
                    </a:p>
                  </a:txBody>
                  <a:tcPr>
                    <a:noFill/>
                  </a:tcPr>
                </a:tc>
                <a:tc>
                  <a:txBody>
                    <a:bodyPr/>
                    <a:lstStyle/>
                    <a:p>
                      <a:pPr marL="0" marR="0" lvl="0" indent="0" algn="l" defTabSz="514337" rtl="0" eaLnBrk="1" fontAlgn="auto" latinLnBrk="0" hangingPunct="1">
                        <a:lnSpc>
                          <a:spcPct val="100000"/>
                        </a:lnSpc>
                        <a:spcBef>
                          <a:spcPts val="0"/>
                        </a:spcBef>
                        <a:spcAft>
                          <a:spcPts val="0"/>
                        </a:spcAft>
                        <a:buClrTx/>
                        <a:buSzTx/>
                        <a:buFontTx/>
                        <a:buNone/>
                        <a:tabLst/>
                        <a:defRPr/>
                      </a:pPr>
                      <a:r>
                        <a:rPr lang="en-US" sz="1100" dirty="0"/>
                        <a:t>Planning and Design</a:t>
                      </a:r>
                    </a:p>
                    <a:p>
                      <a:endParaRPr lang="en-US" sz="1100" dirty="0"/>
                    </a:p>
                  </a:txBody>
                  <a:tcPr>
                    <a:noFill/>
                  </a:tcPr>
                </a:tc>
                <a:tc>
                  <a:txBody>
                    <a:bodyPr/>
                    <a:lstStyle/>
                    <a:p>
                      <a:r>
                        <a:rPr lang="en-US" sz="1100" dirty="0"/>
                        <a:t>$50M shared capacity over 5 years; 3 firms</a:t>
                      </a:r>
                    </a:p>
                  </a:txBody>
                  <a:tcPr>
                    <a:noFill/>
                  </a:tcPr>
                </a:tc>
                <a:tc>
                  <a:txBody>
                    <a:bodyPr/>
                    <a:lstStyle/>
                    <a:p>
                      <a:r>
                        <a:rPr lang="en-US" sz="1100" dirty="0"/>
                        <a:t>Full and Open</a:t>
                      </a:r>
                    </a:p>
                  </a:txBody>
                  <a:tcPr>
                    <a:noFill/>
                  </a:tcPr>
                </a:tc>
                <a:tc>
                  <a:txBody>
                    <a:bodyPr/>
                    <a:lstStyle/>
                    <a:p>
                      <a:pPr marL="0" marR="0" lvl="0" indent="0" algn="l" defTabSz="514337" rtl="0" eaLnBrk="1" fontAlgn="auto" latinLnBrk="0" hangingPunct="1">
                        <a:lnSpc>
                          <a:spcPct val="100000"/>
                        </a:lnSpc>
                        <a:spcBef>
                          <a:spcPts val="0"/>
                        </a:spcBef>
                        <a:spcAft>
                          <a:spcPts val="0"/>
                        </a:spcAft>
                        <a:buClrTx/>
                        <a:buSzTx/>
                        <a:buFontTx/>
                        <a:buNone/>
                        <a:tabLst/>
                        <a:defRPr/>
                      </a:pPr>
                      <a:r>
                        <a:rPr lang="en-US" sz="1100" dirty="0"/>
                        <a:t>Q1 FY21</a:t>
                      </a:r>
                    </a:p>
                    <a:p>
                      <a:endParaRPr lang="en-US" sz="1100" dirty="0"/>
                    </a:p>
                  </a:txBody>
                  <a:tcPr>
                    <a:noFill/>
                  </a:tcPr>
                </a:tc>
                <a:extLst>
                  <a:ext uri="{0D108BD9-81ED-4DB2-BD59-A6C34878D82A}">
                    <a16:rowId xmlns:a16="http://schemas.microsoft.com/office/drawing/2014/main" val="1537935289"/>
                  </a:ext>
                </a:extLst>
              </a:tr>
            </a:tbl>
          </a:graphicData>
        </a:graphic>
      </p:graphicFrame>
    </p:spTree>
    <p:extLst>
      <p:ext uri="{BB962C8B-B14F-4D97-AF65-F5344CB8AC3E}">
        <p14:creationId xmlns:p14="http://schemas.microsoft.com/office/powerpoint/2010/main" val="646027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04550" y="686362"/>
            <a:ext cx="5334900" cy="806451"/>
          </a:xfrm>
        </p:spPr>
        <p:txBody>
          <a:bodyPr>
            <a:normAutofit/>
          </a:bodyPr>
          <a:lstStyle/>
          <a:p>
            <a:r>
              <a:rPr lang="en-US" sz="1400" dirty="0"/>
              <a:t>FY21 </a:t>
            </a:r>
            <a:br>
              <a:rPr lang="en-US" sz="1400" dirty="0"/>
            </a:br>
            <a:r>
              <a:rPr lang="en-US" sz="1400" dirty="0"/>
              <a:t>Civil Works Dredging</a:t>
            </a:r>
          </a:p>
        </p:txBody>
      </p:sp>
      <p:sp>
        <p:nvSpPr>
          <p:cNvPr id="4" name="Slide Number Placeholder 3"/>
          <p:cNvSpPr>
            <a:spLocks noGrp="1"/>
          </p:cNvSpPr>
          <p:nvPr>
            <p:ph type="sldNum" sz="quarter" idx="11"/>
          </p:nvPr>
        </p:nvSpPr>
        <p:spPr>
          <a:xfrm>
            <a:off x="8127189" y="6340157"/>
            <a:ext cx="727075" cy="365125"/>
          </a:xfrm>
        </p:spPr>
        <p:txBody>
          <a:bodyPr/>
          <a:lstStyle/>
          <a:p>
            <a:fld id="{0D0E9D3B-CB56-40AE-B0A9-8DA5E1AEFDB7}" type="slidenum">
              <a:rPr lang="en-US" smtClean="0"/>
              <a:pPr/>
              <a:t>21</a:t>
            </a:fld>
            <a:endParaRPr lang="en-US" dirty="0"/>
          </a:p>
        </p:txBody>
      </p:sp>
      <p:graphicFrame>
        <p:nvGraphicFramePr>
          <p:cNvPr id="2" name="Table 2">
            <a:extLst>
              <a:ext uri="{FF2B5EF4-FFF2-40B4-BE49-F238E27FC236}">
                <a16:creationId xmlns:a16="http://schemas.microsoft.com/office/drawing/2014/main" id="{B71D0C4F-4D11-479B-9803-A76E61F918D2}"/>
              </a:ext>
            </a:extLst>
          </p:cNvPr>
          <p:cNvGraphicFramePr>
            <a:graphicFrameLocks noGrp="1"/>
          </p:cNvGraphicFramePr>
          <p:nvPr>
            <p:extLst>
              <p:ext uri="{D42A27DB-BD31-4B8C-83A1-F6EECF244321}">
                <p14:modId xmlns:p14="http://schemas.microsoft.com/office/powerpoint/2010/main" val="402885453"/>
              </p:ext>
            </p:extLst>
          </p:nvPr>
        </p:nvGraphicFramePr>
        <p:xfrm>
          <a:off x="680991" y="1856850"/>
          <a:ext cx="7782018" cy="4236720"/>
        </p:xfrm>
        <a:graphic>
          <a:graphicData uri="http://schemas.openxmlformats.org/drawingml/2006/table">
            <a:tbl>
              <a:tblPr firstRow="1" bandRow="1">
                <a:tableStyleId>{5C22544A-7EE6-4342-B048-85BDC9FD1C3A}</a:tableStyleId>
              </a:tblPr>
              <a:tblGrid>
                <a:gridCol w="1297003">
                  <a:extLst>
                    <a:ext uri="{9D8B030D-6E8A-4147-A177-3AD203B41FA5}">
                      <a16:colId xmlns:a16="http://schemas.microsoft.com/office/drawing/2014/main" val="1120931295"/>
                    </a:ext>
                  </a:extLst>
                </a:gridCol>
                <a:gridCol w="1297003">
                  <a:extLst>
                    <a:ext uri="{9D8B030D-6E8A-4147-A177-3AD203B41FA5}">
                      <a16:colId xmlns:a16="http://schemas.microsoft.com/office/drawing/2014/main" val="835034363"/>
                    </a:ext>
                  </a:extLst>
                </a:gridCol>
                <a:gridCol w="1297003">
                  <a:extLst>
                    <a:ext uri="{9D8B030D-6E8A-4147-A177-3AD203B41FA5}">
                      <a16:colId xmlns:a16="http://schemas.microsoft.com/office/drawing/2014/main" val="2726427755"/>
                    </a:ext>
                  </a:extLst>
                </a:gridCol>
                <a:gridCol w="1297003">
                  <a:extLst>
                    <a:ext uri="{9D8B030D-6E8A-4147-A177-3AD203B41FA5}">
                      <a16:colId xmlns:a16="http://schemas.microsoft.com/office/drawing/2014/main" val="1365404157"/>
                    </a:ext>
                  </a:extLst>
                </a:gridCol>
                <a:gridCol w="1297003">
                  <a:extLst>
                    <a:ext uri="{9D8B030D-6E8A-4147-A177-3AD203B41FA5}">
                      <a16:colId xmlns:a16="http://schemas.microsoft.com/office/drawing/2014/main" val="3231508709"/>
                    </a:ext>
                  </a:extLst>
                </a:gridCol>
                <a:gridCol w="1297003">
                  <a:extLst>
                    <a:ext uri="{9D8B030D-6E8A-4147-A177-3AD203B41FA5}">
                      <a16:colId xmlns:a16="http://schemas.microsoft.com/office/drawing/2014/main" val="768392501"/>
                    </a:ext>
                  </a:extLst>
                </a:gridCol>
              </a:tblGrid>
              <a:tr h="392138">
                <a:tc>
                  <a:txBody>
                    <a:bodyPr/>
                    <a:lstStyle/>
                    <a:p>
                      <a:r>
                        <a:rPr lang="en-US" sz="1100" dirty="0">
                          <a:solidFill>
                            <a:schemeClr val="tx1"/>
                          </a:solidFill>
                        </a:rPr>
                        <a:t>Location</a:t>
                      </a:r>
                    </a:p>
                  </a:txBody>
                  <a:tcPr>
                    <a:solidFill>
                      <a:schemeClr val="accent4">
                        <a:lumMod val="40000"/>
                        <a:lumOff val="60000"/>
                      </a:schemeClr>
                    </a:solidFill>
                  </a:tcPr>
                </a:tc>
                <a:tc>
                  <a:txBody>
                    <a:bodyPr/>
                    <a:lstStyle/>
                    <a:p>
                      <a:r>
                        <a:rPr lang="en-US" sz="1100" dirty="0">
                          <a:solidFill>
                            <a:schemeClr val="tx1"/>
                          </a:solidFill>
                        </a:rPr>
                        <a:t>Project</a:t>
                      </a:r>
                    </a:p>
                  </a:txBody>
                  <a:tcPr>
                    <a:solidFill>
                      <a:schemeClr val="accent4">
                        <a:lumMod val="40000"/>
                        <a:lumOff val="60000"/>
                      </a:schemeClr>
                    </a:solidFill>
                  </a:tcPr>
                </a:tc>
                <a:tc>
                  <a:txBody>
                    <a:bodyPr/>
                    <a:lstStyle/>
                    <a:p>
                      <a:r>
                        <a:rPr lang="en-US" sz="1100" dirty="0">
                          <a:solidFill>
                            <a:schemeClr val="tx1"/>
                          </a:solidFill>
                        </a:rPr>
                        <a:t>Scope</a:t>
                      </a:r>
                    </a:p>
                  </a:txBody>
                  <a:tcPr>
                    <a:solidFill>
                      <a:schemeClr val="accent4">
                        <a:lumMod val="40000"/>
                        <a:lumOff val="60000"/>
                      </a:schemeClr>
                    </a:solidFill>
                  </a:tcPr>
                </a:tc>
                <a:tc>
                  <a:txBody>
                    <a:bodyPr/>
                    <a:lstStyle/>
                    <a:p>
                      <a:r>
                        <a:rPr lang="en-US" sz="1100" dirty="0">
                          <a:solidFill>
                            <a:schemeClr val="tx1"/>
                          </a:solidFill>
                        </a:rPr>
                        <a:t>Projected $</a:t>
                      </a:r>
                    </a:p>
                  </a:txBody>
                  <a:tcPr>
                    <a:solidFill>
                      <a:schemeClr val="accent4">
                        <a:lumMod val="40000"/>
                        <a:lumOff val="60000"/>
                      </a:schemeClr>
                    </a:solidFill>
                  </a:tcPr>
                </a:tc>
                <a:tc>
                  <a:txBody>
                    <a:bodyPr/>
                    <a:lstStyle/>
                    <a:p>
                      <a:r>
                        <a:rPr lang="en-US" sz="1100" dirty="0">
                          <a:solidFill>
                            <a:schemeClr val="tx1"/>
                          </a:solidFill>
                        </a:rPr>
                        <a:t>Targeted Acquisition</a:t>
                      </a:r>
                    </a:p>
                  </a:txBody>
                  <a:tcPr>
                    <a:solidFill>
                      <a:schemeClr val="accent4">
                        <a:lumMod val="40000"/>
                        <a:lumOff val="60000"/>
                      </a:schemeClr>
                    </a:solidFill>
                  </a:tcPr>
                </a:tc>
                <a:tc>
                  <a:txBody>
                    <a:bodyPr/>
                    <a:lstStyle/>
                    <a:p>
                      <a:r>
                        <a:rPr lang="en-US" sz="1100" dirty="0">
                          <a:solidFill>
                            <a:schemeClr val="tx1"/>
                          </a:solidFill>
                        </a:rPr>
                        <a:t>Projected </a:t>
                      </a:r>
                      <a:r>
                        <a:rPr lang="en-US" sz="1100" baseline="0" dirty="0">
                          <a:solidFill>
                            <a:schemeClr val="tx1"/>
                          </a:solidFill>
                        </a:rPr>
                        <a:t>RFP Date</a:t>
                      </a:r>
                      <a:endParaRPr lang="en-US" sz="1100" dirty="0">
                        <a:solidFill>
                          <a:schemeClr val="tx1"/>
                        </a:solidFill>
                      </a:endParaRPr>
                    </a:p>
                  </a:txBody>
                  <a:tcPr>
                    <a:solidFill>
                      <a:schemeClr val="accent4">
                        <a:lumMod val="40000"/>
                        <a:lumOff val="60000"/>
                      </a:schemeClr>
                    </a:solidFill>
                  </a:tcPr>
                </a:tc>
                <a:extLst>
                  <a:ext uri="{0D108BD9-81ED-4DB2-BD59-A6C34878D82A}">
                    <a16:rowId xmlns:a16="http://schemas.microsoft.com/office/drawing/2014/main" val="3153612655"/>
                  </a:ext>
                </a:extLst>
              </a:tr>
              <a:tr h="521177">
                <a:tc>
                  <a:txBody>
                    <a:bodyPr/>
                    <a:lstStyle/>
                    <a:p>
                      <a:r>
                        <a:rPr lang="en-US" sz="1100" dirty="0">
                          <a:solidFill>
                            <a:schemeClr val="tx1"/>
                          </a:solidFill>
                        </a:rPr>
                        <a:t>New York</a:t>
                      </a:r>
                    </a:p>
                    <a:p>
                      <a:endParaRPr lang="en-US" sz="1100" dirty="0">
                        <a:solidFill>
                          <a:schemeClr val="tx1"/>
                        </a:solidFill>
                      </a:endParaRPr>
                    </a:p>
                  </a:txBody>
                  <a:tcPr>
                    <a:noFill/>
                  </a:tcPr>
                </a:tc>
                <a:tc>
                  <a:txBody>
                    <a:bodyPr/>
                    <a:lstStyle/>
                    <a:p>
                      <a:r>
                        <a:rPr lang="en-US" sz="1100" dirty="0">
                          <a:solidFill>
                            <a:schemeClr val="tx1"/>
                          </a:solidFill>
                        </a:rPr>
                        <a:t>Jamaica Bay</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Maintenance dredging with ocean placement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&gt; $5M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F&amp;O/IFB</a:t>
                      </a:r>
                    </a:p>
                  </a:txBody>
                  <a:tcPr>
                    <a:noFill/>
                  </a:tcPr>
                </a:tc>
                <a:tc>
                  <a:txBody>
                    <a:bodyPr/>
                    <a:lstStyle/>
                    <a:p>
                      <a:r>
                        <a:rPr lang="en-US" sz="1100" dirty="0">
                          <a:solidFill>
                            <a:schemeClr val="tx1"/>
                          </a:solidFill>
                        </a:rPr>
                        <a:t>Q2 FY21</a:t>
                      </a:r>
                    </a:p>
                  </a:txBody>
                  <a:tcPr>
                    <a:noFill/>
                  </a:tcPr>
                </a:tc>
                <a:extLst>
                  <a:ext uri="{0D108BD9-81ED-4DB2-BD59-A6C34878D82A}">
                    <a16:rowId xmlns:a16="http://schemas.microsoft.com/office/drawing/2014/main" val="1911856042"/>
                  </a:ext>
                </a:extLst>
              </a:tr>
              <a:tr h="962172">
                <a:tc>
                  <a:txBody>
                    <a:bodyPr/>
                    <a:lstStyle/>
                    <a:p>
                      <a:r>
                        <a:rPr lang="en-US" sz="1100" dirty="0">
                          <a:solidFill>
                            <a:schemeClr val="tx1"/>
                          </a:solidFill>
                        </a:rPr>
                        <a:t>New York</a:t>
                      </a:r>
                    </a:p>
                  </a:txBody>
                  <a:tcPr>
                    <a:noFill/>
                  </a:tcPr>
                </a:tc>
                <a:tc>
                  <a:txBody>
                    <a:bodyPr/>
                    <a:lstStyle/>
                    <a:p>
                      <a:r>
                        <a:rPr lang="en-US" sz="1100" dirty="0">
                          <a:solidFill>
                            <a:schemeClr val="tx1"/>
                          </a:solidFill>
                        </a:rPr>
                        <a:t>Hudson River-Albany Turning Basin</a:t>
                      </a:r>
                    </a:p>
                  </a:txBody>
                  <a:tcPr>
                    <a:noFill/>
                  </a:tcPr>
                </a:tc>
                <a:tc>
                  <a:txBody>
                    <a:bodyPr/>
                    <a:lstStyle/>
                    <a:p>
                      <a:r>
                        <a:rPr lang="en-US" sz="1100" dirty="0">
                          <a:solidFill>
                            <a:schemeClr val="tx1"/>
                          </a:solidFill>
                        </a:rPr>
                        <a:t>Maintenance</a:t>
                      </a:r>
                      <a:r>
                        <a:rPr lang="en-US" sz="1100" baseline="0" dirty="0">
                          <a:solidFill>
                            <a:schemeClr val="tx1"/>
                          </a:solidFill>
                        </a:rPr>
                        <a:t> dredging with upland USACE-owned </a:t>
                      </a:r>
                      <a:r>
                        <a:rPr lang="en-US" sz="1100" baseline="0" dirty="0" err="1">
                          <a:solidFill>
                            <a:schemeClr val="tx1"/>
                          </a:solidFill>
                        </a:rPr>
                        <a:t>Houghtailing</a:t>
                      </a:r>
                      <a:r>
                        <a:rPr lang="en-US" sz="1100" baseline="0" dirty="0">
                          <a:solidFill>
                            <a:schemeClr val="tx1"/>
                          </a:solidFill>
                        </a:rPr>
                        <a:t> Island placement</a:t>
                      </a:r>
                      <a:endParaRPr lang="en-US" sz="1100"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$1-5M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F&amp;O/IFB</a:t>
                      </a:r>
                    </a:p>
                  </a:txBody>
                  <a:tcPr>
                    <a:noFill/>
                  </a:tcPr>
                </a:tc>
                <a:tc>
                  <a:txBody>
                    <a:bodyPr/>
                    <a:lstStyle/>
                    <a:p>
                      <a:r>
                        <a:rPr lang="en-US" sz="1100" dirty="0">
                          <a:solidFill>
                            <a:schemeClr val="tx1"/>
                          </a:solidFill>
                        </a:rPr>
                        <a:t>New York</a:t>
                      </a:r>
                    </a:p>
                  </a:txBody>
                  <a:tcPr>
                    <a:noFill/>
                  </a:tcPr>
                </a:tc>
                <a:extLst>
                  <a:ext uri="{0D108BD9-81ED-4DB2-BD59-A6C34878D82A}">
                    <a16:rowId xmlns:a16="http://schemas.microsoft.com/office/drawing/2014/main" val="3551377284"/>
                  </a:ext>
                </a:extLst>
              </a:tr>
              <a:tr h="668175">
                <a:tc>
                  <a:txBody>
                    <a:bodyPr/>
                    <a:lstStyle/>
                    <a:p>
                      <a:r>
                        <a:rPr lang="en-US" sz="1100" dirty="0">
                          <a:solidFill>
                            <a:schemeClr val="tx1"/>
                          </a:solidFill>
                        </a:rPr>
                        <a:t>New</a:t>
                      </a:r>
                      <a:r>
                        <a:rPr lang="en-US" sz="1100" baseline="0" dirty="0">
                          <a:solidFill>
                            <a:schemeClr val="tx1"/>
                          </a:solidFill>
                        </a:rPr>
                        <a:t> Jersey</a:t>
                      </a:r>
                      <a:endParaRPr lang="en-US" sz="1100" dirty="0">
                        <a:solidFill>
                          <a:schemeClr val="tx1"/>
                        </a:solidFill>
                      </a:endParaRPr>
                    </a:p>
                  </a:txBody>
                  <a:tcPr>
                    <a:noFill/>
                  </a:tcPr>
                </a:tc>
                <a:tc>
                  <a:txBody>
                    <a:bodyPr/>
                    <a:lstStyle/>
                    <a:p>
                      <a:r>
                        <a:rPr lang="en-US" sz="1100" dirty="0">
                          <a:solidFill>
                            <a:schemeClr val="tx1"/>
                          </a:solidFill>
                        </a:rPr>
                        <a:t>Newark Bay (40ft</a:t>
                      </a:r>
                      <a:r>
                        <a:rPr lang="en-US" sz="1100" baseline="0" dirty="0">
                          <a:solidFill>
                            <a:schemeClr val="tx1"/>
                          </a:solidFill>
                        </a:rPr>
                        <a:t> Reach)</a:t>
                      </a:r>
                      <a:endParaRPr lang="en-US" sz="1100" dirty="0">
                        <a:solidFill>
                          <a:schemeClr val="tx1"/>
                        </a:solidFill>
                      </a:endParaRPr>
                    </a:p>
                  </a:txBody>
                  <a:tcPr>
                    <a:noFill/>
                  </a:tcPr>
                </a:tc>
                <a:tc>
                  <a:txBody>
                    <a:bodyPr/>
                    <a:lstStyle/>
                    <a:p>
                      <a:r>
                        <a:rPr lang="en-US" sz="1100" dirty="0">
                          <a:solidFill>
                            <a:schemeClr val="tx1"/>
                          </a:solidFill>
                        </a:rPr>
                        <a:t>Maintenance dredging with processing/upland placement</a:t>
                      </a:r>
                    </a:p>
                  </a:txBody>
                  <a:tcPr>
                    <a:noFill/>
                  </a:tcPr>
                </a:tc>
                <a:tc>
                  <a:txBody>
                    <a:bodyPr/>
                    <a:lstStyle/>
                    <a:p>
                      <a:r>
                        <a:rPr lang="en-US" sz="1100" dirty="0">
                          <a:solidFill>
                            <a:schemeClr val="tx1"/>
                          </a:solidFill>
                        </a:rPr>
                        <a:t>&gt; $10M</a:t>
                      </a:r>
                    </a:p>
                  </a:txBody>
                  <a:tcPr>
                    <a:noFill/>
                  </a:tcPr>
                </a:tc>
                <a:tc>
                  <a:txBody>
                    <a:bodyPr/>
                    <a:lstStyle/>
                    <a:p>
                      <a:r>
                        <a:rPr lang="en-US" sz="1100" dirty="0">
                          <a:solidFill>
                            <a:schemeClr val="tx1"/>
                          </a:solidFill>
                        </a:rPr>
                        <a:t>F&amp;O/IFB</a:t>
                      </a:r>
                    </a:p>
                  </a:txBody>
                  <a:tcPr>
                    <a:noFill/>
                  </a:tcPr>
                </a:tc>
                <a:tc>
                  <a:txBody>
                    <a:bodyPr/>
                    <a:lstStyle/>
                    <a:p>
                      <a:r>
                        <a:rPr lang="en-US" sz="1100" dirty="0">
                          <a:solidFill>
                            <a:schemeClr val="tx1"/>
                          </a:solidFill>
                        </a:rPr>
                        <a:t>Q3 FY21</a:t>
                      </a:r>
                    </a:p>
                  </a:txBody>
                  <a:tcPr>
                    <a:noFill/>
                  </a:tcPr>
                </a:tc>
                <a:extLst>
                  <a:ext uri="{0D108BD9-81ED-4DB2-BD59-A6C34878D82A}">
                    <a16:rowId xmlns:a16="http://schemas.microsoft.com/office/drawing/2014/main" val="2946684089"/>
                  </a:ext>
                </a:extLst>
              </a:tr>
              <a:tr h="668175">
                <a:tc>
                  <a:txBody>
                    <a:bodyPr/>
                    <a:lstStyle/>
                    <a:p>
                      <a:r>
                        <a:rPr lang="en-US" sz="1100" dirty="0">
                          <a:solidFill>
                            <a:schemeClr val="tx1"/>
                          </a:solidFill>
                        </a:rPr>
                        <a:t>NY&amp;NJ</a:t>
                      </a:r>
                    </a:p>
                  </a:txBody>
                  <a:tcPr>
                    <a:noFill/>
                  </a:tcPr>
                </a:tc>
                <a:tc>
                  <a:txBody>
                    <a:bodyPr/>
                    <a:lstStyle/>
                    <a:p>
                      <a:r>
                        <a:rPr lang="en-US" sz="1100" dirty="0">
                          <a:solidFill>
                            <a:schemeClr val="tx1"/>
                          </a:solidFill>
                        </a:rPr>
                        <a:t>NY&amp;NJ</a:t>
                      </a:r>
                      <a:r>
                        <a:rPr lang="en-US" sz="1100" baseline="0" dirty="0">
                          <a:solidFill>
                            <a:schemeClr val="tx1"/>
                          </a:solidFill>
                        </a:rPr>
                        <a:t> Channels-Arthur Kill</a:t>
                      </a:r>
                      <a:endParaRPr lang="en-US" sz="1100" dirty="0">
                        <a:solidFill>
                          <a:schemeClr val="tx1"/>
                        </a:solidFill>
                      </a:endParaRPr>
                    </a:p>
                  </a:txBody>
                  <a:tcPr>
                    <a:noFill/>
                  </a:tcPr>
                </a:tc>
                <a:tc>
                  <a:txBody>
                    <a:bodyPr/>
                    <a:lstStyle/>
                    <a:p>
                      <a:r>
                        <a:rPr lang="en-US" sz="1100" dirty="0">
                          <a:solidFill>
                            <a:schemeClr val="tx1"/>
                          </a:solidFill>
                        </a:rPr>
                        <a:t>Maintenance</a:t>
                      </a:r>
                      <a:r>
                        <a:rPr lang="en-US" sz="1100" baseline="0" dirty="0">
                          <a:solidFill>
                            <a:schemeClr val="tx1"/>
                          </a:solidFill>
                        </a:rPr>
                        <a:t> dredging with processing/upland placement</a:t>
                      </a:r>
                      <a:endParaRPr lang="en-US" sz="1100" dirty="0">
                        <a:solidFill>
                          <a:schemeClr val="tx1"/>
                        </a:solidFill>
                      </a:endParaRPr>
                    </a:p>
                  </a:txBody>
                  <a:tcPr>
                    <a:noFill/>
                  </a:tcPr>
                </a:tc>
                <a:tc>
                  <a:txBody>
                    <a:bodyPr/>
                    <a:lstStyle/>
                    <a:p>
                      <a:r>
                        <a:rPr lang="en-US" sz="1100" dirty="0">
                          <a:solidFill>
                            <a:schemeClr val="tx1"/>
                          </a:solidFill>
                        </a:rPr>
                        <a:t>&gt; $10M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F&amp;O/IFB</a:t>
                      </a:r>
                    </a:p>
                  </a:txBody>
                  <a:tcPr>
                    <a:noFill/>
                  </a:tcPr>
                </a:tc>
                <a:tc>
                  <a:txBody>
                    <a:bodyPr/>
                    <a:lstStyle/>
                    <a:p>
                      <a:r>
                        <a:rPr lang="en-US" sz="1100" dirty="0">
                          <a:solidFill>
                            <a:schemeClr val="tx1"/>
                          </a:solidFill>
                        </a:rPr>
                        <a:t>Q3</a:t>
                      </a:r>
                      <a:r>
                        <a:rPr lang="en-US" sz="1100" baseline="0" dirty="0">
                          <a:solidFill>
                            <a:schemeClr val="tx1"/>
                          </a:solidFill>
                        </a:rPr>
                        <a:t> FY21</a:t>
                      </a:r>
                      <a:endParaRPr lang="en-US" sz="1100" dirty="0">
                        <a:solidFill>
                          <a:schemeClr val="tx1"/>
                        </a:solidFill>
                      </a:endParaRPr>
                    </a:p>
                  </a:txBody>
                  <a:tcPr>
                    <a:noFill/>
                  </a:tcPr>
                </a:tc>
                <a:extLst>
                  <a:ext uri="{0D108BD9-81ED-4DB2-BD59-A6C34878D82A}">
                    <a16:rowId xmlns:a16="http://schemas.microsoft.com/office/drawing/2014/main" val="440156384"/>
                  </a:ext>
                </a:extLst>
              </a:tr>
              <a:tr h="521177">
                <a:tc>
                  <a:txBody>
                    <a:bodyPr/>
                    <a:lstStyle/>
                    <a:p>
                      <a:r>
                        <a:rPr lang="en-US" sz="1100" dirty="0">
                          <a:solidFill>
                            <a:schemeClr val="tx1"/>
                          </a:solidFill>
                        </a:rPr>
                        <a:t>New</a:t>
                      </a:r>
                      <a:r>
                        <a:rPr lang="en-US" sz="1100" baseline="0" dirty="0">
                          <a:solidFill>
                            <a:schemeClr val="tx1"/>
                          </a:solidFill>
                        </a:rPr>
                        <a:t> Jersey</a:t>
                      </a:r>
                      <a:endParaRPr lang="en-US" sz="1100" dirty="0">
                        <a:solidFill>
                          <a:schemeClr val="tx1"/>
                        </a:solidFill>
                      </a:endParaRPr>
                    </a:p>
                  </a:txBody>
                  <a:tcPr>
                    <a:noFill/>
                  </a:tcPr>
                </a:tc>
                <a:tc>
                  <a:txBody>
                    <a:bodyPr/>
                    <a:lstStyle/>
                    <a:p>
                      <a:r>
                        <a:rPr lang="en-US" sz="1100" dirty="0">
                          <a:solidFill>
                            <a:schemeClr val="tx1"/>
                          </a:solidFill>
                        </a:rPr>
                        <a:t>NY Harbor-Sandy Hook Channel</a:t>
                      </a:r>
                    </a:p>
                  </a:txBody>
                  <a:tcPr>
                    <a:noFill/>
                  </a:tcPr>
                </a:tc>
                <a:tc>
                  <a:txBody>
                    <a:bodyPr/>
                    <a:lstStyle/>
                    <a:p>
                      <a:r>
                        <a:rPr lang="en-US" sz="1100" dirty="0">
                          <a:solidFill>
                            <a:schemeClr val="tx1"/>
                          </a:solidFill>
                        </a:rPr>
                        <a:t>Maintenance dredging with ocean placement</a:t>
                      </a:r>
                    </a:p>
                  </a:txBody>
                  <a:tcPr>
                    <a:noFill/>
                  </a:tcPr>
                </a:tc>
                <a:tc>
                  <a:txBody>
                    <a:bodyPr/>
                    <a:lstStyle/>
                    <a:p>
                      <a:r>
                        <a:rPr lang="en-US" sz="1100" dirty="0">
                          <a:solidFill>
                            <a:schemeClr val="tx1"/>
                          </a:solidFill>
                        </a:rPr>
                        <a:t>$1-5M</a:t>
                      </a:r>
                    </a:p>
                  </a:txBody>
                  <a:tcPr>
                    <a:noFill/>
                  </a:tcPr>
                </a:tc>
                <a:tc>
                  <a:txBody>
                    <a:bodyPr/>
                    <a:lstStyle/>
                    <a:p>
                      <a:r>
                        <a:rPr lang="en-US" sz="1100" dirty="0">
                          <a:solidFill>
                            <a:schemeClr val="tx1"/>
                          </a:solidFill>
                        </a:rPr>
                        <a:t>F&amp;O/IFB</a:t>
                      </a:r>
                    </a:p>
                  </a:txBody>
                  <a:tcPr>
                    <a:noFill/>
                  </a:tcPr>
                </a:tc>
                <a:tc>
                  <a:txBody>
                    <a:bodyPr/>
                    <a:lstStyle/>
                    <a:p>
                      <a:r>
                        <a:rPr lang="en-US" sz="1100" dirty="0">
                          <a:solidFill>
                            <a:schemeClr val="tx1"/>
                          </a:solidFill>
                        </a:rPr>
                        <a:t>New</a:t>
                      </a:r>
                      <a:r>
                        <a:rPr lang="en-US" sz="1100" baseline="0" dirty="0">
                          <a:solidFill>
                            <a:schemeClr val="tx1"/>
                          </a:solidFill>
                        </a:rPr>
                        <a:t> Jersey</a:t>
                      </a:r>
                      <a:endParaRPr lang="en-US" sz="1100" dirty="0">
                        <a:solidFill>
                          <a:schemeClr val="tx1"/>
                        </a:solidFill>
                      </a:endParaRPr>
                    </a:p>
                  </a:txBody>
                  <a:tcPr>
                    <a:noFill/>
                  </a:tcPr>
                </a:tc>
                <a:extLst>
                  <a:ext uri="{0D108BD9-81ED-4DB2-BD59-A6C34878D82A}">
                    <a16:rowId xmlns:a16="http://schemas.microsoft.com/office/drawing/2014/main" val="978376582"/>
                  </a:ext>
                </a:extLst>
              </a:tr>
            </a:tbl>
          </a:graphicData>
        </a:graphic>
      </p:graphicFrame>
    </p:spTree>
    <p:extLst>
      <p:ext uri="{BB962C8B-B14F-4D97-AF65-F5344CB8AC3E}">
        <p14:creationId xmlns:p14="http://schemas.microsoft.com/office/powerpoint/2010/main" val="3782691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05985" y="259083"/>
            <a:ext cx="4332029" cy="806451"/>
          </a:xfrm>
        </p:spPr>
        <p:txBody>
          <a:bodyPr>
            <a:normAutofit/>
          </a:bodyPr>
          <a:lstStyle/>
          <a:p>
            <a:r>
              <a:rPr lang="en-US" sz="1600" dirty="0"/>
              <a:t>FY22 </a:t>
            </a:r>
            <a:br>
              <a:rPr lang="en-US" sz="1600" dirty="0"/>
            </a:br>
            <a:r>
              <a:rPr lang="en-US" sz="1600" dirty="0"/>
              <a:t>Civil Works Dredging</a:t>
            </a:r>
          </a:p>
        </p:txBody>
      </p:sp>
      <p:sp>
        <p:nvSpPr>
          <p:cNvPr id="4" name="Slide Number Placeholder 3"/>
          <p:cNvSpPr>
            <a:spLocks noGrp="1"/>
          </p:cNvSpPr>
          <p:nvPr>
            <p:ph type="sldNum" sz="quarter" idx="11"/>
          </p:nvPr>
        </p:nvSpPr>
        <p:spPr/>
        <p:txBody>
          <a:bodyPr/>
          <a:lstStyle/>
          <a:p>
            <a:fld id="{0D0E9D3B-CB56-40AE-B0A9-8DA5E1AEFDB7}" type="slidenum">
              <a:rPr lang="en-US" smtClean="0"/>
              <a:pPr/>
              <a:t>22</a:t>
            </a:fld>
            <a:endParaRPr lang="en-US" dirty="0"/>
          </a:p>
        </p:txBody>
      </p:sp>
      <p:graphicFrame>
        <p:nvGraphicFramePr>
          <p:cNvPr id="2" name="Table 2">
            <a:extLst>
              <a:ext uri="{FF2B5EF4-FFF2-40B4-BE49-F238E27FC236}">
                <a16:creationId xmlns:a16="http://schemas.microsoft.com/office/drawing/2014/main" id="{2AFD82C0-78C0-4B15-835E-6D80F49A1B61}"/>
              </a:ext>
            </a:extLst>
          </p:cNvPr>
          <p:cNvGraphicFramePr>
            <a:graphicFrameLocks noGrp="1"/>
          </p:cNvGraphicFramePr>
          <p:nvPr>
            <p:extLst>
              <p:ext uri="{D42A27DB-BD31-4B8C-83A1-F6EECF244321}">
                <p14:modId xmlns:p14="http://schemas.microsoft.com/office/powerpoint/2010/main" val="1359289189"/>
              </p:ext>
            </p:extLst>
          </p:nvPr>
        </p:nvGraphicFramePr>
        <p:xfrm>
          <a:off x="533399" y="1381417"/>
          <a:ext cx="8319654" cy="5212080"/>
        </p:xfrm>
        <a:graphic>
          <a:graphicData uri="http://schemas.openxmlformats.org/drawingml/2006/table">
            <a:tbl>
              <a:tblPr firstRow="1" bandRow="1">
                <a:tableStyleId>{5C22544A-7EE6-4342-B048-85BDC9FD1C3A}</a:tableStyleId>
              </a:tblPr>
              <a:tblGrid>
                <a:gridCol w="1386609">
                  <a:extLst>
                    <a:ext uri="{9D8B030D-6E8A-4147-A177-3AD203B41FA5}">
                      <a16:colId xmlns:a16="http://schemas.microsoft.com/office/drawing/2014/main" val="3575047372"/>
                    </a:ext>
                  </a:extLst>
                </a:gridCol>
                <a:gridCol w="1386609">
                  <a:extLst>
                    <a:ext uri="{9D8B030D-6E8A-4147-A177-3AD203B41FA5}">
                      <a16:colId xmlns:a16="http://schemas.microsoft.com/office/drawing/2014/main" val="3881779342"/>
                    </a:ext>
                  </a:extLst>
                </a:gridCol>
                <a:gridCol w="1386609">
                  <a:extLst>
                    <a:ext uri="{9D8B030D-6E8A-4147-A177-3AD203B41FA5}">
                      <a16:colId xmlns:a16="http://schemas.microsoft.com/office/drawing/2014/main" val="393783725"/>
                    </a:ext>
                  </a:extLst>
                </a:gridCol>
                <a:gridCol w="1386609">
                  <a:extLst>
                    <a:ext uri="{9D8B030D-6E8A-4147-A177-3AD203B41FA5}">
                      <a16:colId xmlns:a16="http://schemas.microsoft.com/office/drawing/2014/main" val="3661337463"/>
                    </a:ext>
                  </a:extLst>
                </a:gridCol>
                <a:gridCol w="1386609">
                  <a:extLst>
                    <a:ext uri="{9D8B030D-6E8A-4147-A177-3AD203B41FA5}">
                      <a16:colId xmlns:a16="http://schemas.microsoft.com/office/drawing/2014/main" val="764139549"/>
                    </a:ext>
                  </a:extLst>
                </a:gridCol>
                <a:gridCol w="1386609">
                  <a:extLst>
                    <a:ext uri="{9D8B030D-6E8A-4147-A177-3AD203B41FA5}">
                      <a16:colId xmlns:a16="http://schemas.microsoft.com/office/drawing/2014/main" val="2103438749"/>
                    </a:ext>
                  </a:extLst>
                </a:gridCol>
              </a:tblGrid>
              <a:tr h="370840">
                <a:tc>
                  <a:txBody>
                    <a:bodyPr/>
                    <a:lstStyle/>
                    <a:p>
                      <a:r>
                        <a:rPr lang="en-US" sz="1050" dirty="0">
                          <a:solidFill>
                            <a:schemeClr val="tx1"/>
                          </a:solidFill>
                        </a:rPr>
                        <a:t>Location</a:t>
                      </a:r>
                    </a:p>
                  </a:txBody>
                  <a:tcPr>
                    <a:solidFill>
                      <a:schemeClr val="accent4">
                        <a:lumMod val="20000"/>
                        <a:lumOff val="80000"/>
                      </a:schemeClr>
                    </a:solidFill>
                  </a:tcPr>
                </a:tc>
                <a:tc>
                  <a:txBody>
                    <a:bodyPr/>
                    <a:lstStyle/>
                    <a:p>
                      <a:r>
                        <a:rPr lang="en-US" sz="1050" dirty="0">
                          <a:solidFill>
                            <a:schemeClr val="tx1"/>
                          </a:solidFill>
                        </a:rPr>
                        <a:t>Project</a:t>
                      </a:r>
                    </a:p>
                  </a:txBody>
                  <a:tcPr>
                    <a:solidFill>
                      <a:schemeClr val="accent4">
                        <a:lumMod val="20000"/>
                        <a:lumOff val="80000"/>
                      </a:schemeClr>
                    </a:solidFill>
                  </a:tcPr>
                </a:tc>
                <a:tc>
                  <a:txBody>
                    <a:bodyPr/>
                    <a:lstStyle/>
                    <a:p>
                      <a:r>
                        <a:rPr lang="en-US" sz="1050" dirty="0">
                          <a:solidFill>
                            <a:schemeClr val="tx1"/>
                          </a:solidFill>
                        </a:rPr>
                        <a:t>Scope</a:t>
                      </a:r>
                    </a:p>
                  </a:txBody>
                  <a:tcPr>
                    <a:solidFill>
                      <a:schemeClr val="accent4">
                        <a:lumMod val="20000"/>
                        <a:lumOff val="80000"/>
                      </a:schemeClr>
                    </a:solidFill>
                  </a:tcPr>
                </a:tc>
                <a:tc>
                  <a:txBody>
                    <a:bodyPr/>
                    <a:lstStyle/>
                    <a:p>
                      <a:r>
                        <a:rPr lang="en-US" sz="1050" dirty="0">
                          <a:solidFill>
                            <a:schemeClr val="tx1"/>
                          </a:solidFill>
                        </a:rPr>
                        <a:t>Projected</a:t>
                      </a:r>
                      <a:r>
                        <a:rPr lang="en-US" sz="1050" baseline="0" dirty="0">
                          <a:solidFill>
                            <a:schemeClr val="tx1"/>
                          </a:solidFill>
                        </a:rPr>
                        <a:t> $</a:t>
                      </a:r>
                      <a:endParaRPr lang="en-US" sz="1050" dirty="0">
                        <a:solidFill>
                          <a:schemeClr val="tx1"/>
                        </a:solidFill>
                      </a:endParaRPr>
                    </a:p>
                  </a:txBody>
                  <a:tcPr>
                    <a:solidFill>
                      <a:schemeClr val="accent4">
                        <a:lumMod val="20000"/>
                        <a:lumOff val="80000"/>
                      </a:schemeClr>
                    </a:solidFill>
                  </a:tcPr>
                </a:tc>
                <a:tc>
                  <a:txBody>
                    <a:bodyPr/>
                    <a:lstStyle/>
                    <a:p>
                      <a:r>
                        <a:rPr lang="en-US" sz="1050" dirty="0">
                          <a:solidFill>
                            <a:schemeClr val="tx1"/>
                          </a:solidFill>
                        </a:rPr>
                        <a:t>Targeted Acquisition</a:t>
                      </a:r>
                    </a:p>
                  </a:txBody>
                  <a:tcPr>
                    <a:solidFill>
                      <a:schemeClr val="accent4">
                        <a:lumMod val="20000"/>
                        <a:lumOff val="80000"/>
                      </a:schemeClr>
                    </a:solidFill>
                  </a:tcPr>
                </a:tc>
                <a:tc>
                  <a:txBody>
                    <a:bodyPr/>
                    <a:lstStyle/>
                    <a:p>
                      <a:r>
                        <a:rPr lang="en-US" sz="1050" dirty="0">
                          <a:solidFill>
                            <a:schemeClr val="tx1"/>
                          </a:solidFill>
                        </a:rPr>
                        <a:t>Proj</a:t>
                      </a:r>
                      <a:r>
                        <a:rPr lang="en-US" sz="1050" baseline="0" dirty="0">
                          <a:solidFill>
                            <a:schemeClr val="tx1"/>
                          </a:solidFill>
                        </a:rPr>
                        <a:t>ected RFP Date</a:t>
                      </a:r>
                      <a:endParaRPr lang="en-US" sz="1050" dirty="0">
                        <a:solidFill>
                          <a:schemeClr val="tx1"/>
                        </a:solidFill>
                      </a:endParaRPr>
                    </a:p>
                  </a:txBody>
                  <a:tcPr>
                    <a:solidFill>
                      <a:schemeClr val="accent4">
                        <a:lumMod val="20000"/>
                        <a:lumOff val="80000"/>
                      </a:schemeClr>
                    </a:solidFill>
                  </a:tcPr>
                </a:tc>
                <a:extLst>
                  <a:ext uri="{0D108BD9-81ED-4DB2-BD59-A6C34878D82A}">
                    <a16:rowId xmlns:a16="http://schemas.microsoft.com/office/drawing/2014/main" val="2578249437"/>
                  </a:ext>
                </a:extLst>
              </a:tr>
              <a:tr h="370840">
                <a:tc>
                  <a:txBody>
                    <a:bodyPr/>
                    <a:lstStyle/>
                    <a:p>
                      <a:r>
                        <a:rPr lang="en-US" sz="1050" dirty="0">
                          <a:solidFill>
                            <a:schemeClr val="tx1"/>
                          </a:solidFill>
                        </a:rPr>
                        <a:t>New</a:t>
                      </a:r>
                      <a:r>
                        <a:rPr lang="en-US" sz="1050" baseline="0" dirty="0">
                          <a:solidFill>
                            <a:schemeClr val="tx1"/>
                          </a:solidFill>
                        </a:rPr>
                        <a:t> York</a:t>
                      </a:r>
                      <a:endParaRPr lang="en-US" sz="1050" dirty="0">
                        <a:solidFill>
                          <a:schemeClr val="tx1"/>
                        </a:solidFill>
                      </a:endParaRPr>
                    </a:p>
                    <a:p>
                      <a:endParaRPr lang="en-US" sz="1050" dirty="0">
                        <a:solidFill>
                          <a:schemeClr val="tx1"/>
                        </a:solidFill>
                      </a:endParaRPr>
                    </a:p>
                  </a:txBody>
                  <a:tcPr>
                    <a:noFill/>
                  </a:tcPr>
                </a:tc>
                <a:tc>
                  <a:txBody>
                    <a:bodyPr/>
                    <a:lstStyle/>
                    <a:p>
                      <a:r>
                        <a:rPr lang="en-US" sz="1050" dirty="0">
                          <a:solidFill>
                            <a:schemeClr val="tx1"/>
                          </a:solidFill>
                        </a:rPr>
                        <a:t>Buttermilk Channel</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rPr>
                        <a:t>Maintenance dredging with ocean placement</a:t>
                      </a:r>
                    </a:p>
                  </a:txBody>
                  <a:tcPr>
                    <a:noFill/>
                  </a:tcPr>
                </a:tc>
                <a:tc>
                  <a:txBody>
                    <a:bodyPr/>
                    <a:lstStyle/>
                    <a:p>
                      <a:r>
                        <a:rPr lang="en-US" sz="1050" dirty="0">
                          <a:solidFill>
                            <a:schemeClr val="tx1"/>
                          </a:solidFill>
                        </a:rPr>
                        <a:t>$&gt;5M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rPr>
                        <a:t>F&amp;O/IFB</a:t>
                      </a:r>
                    </a:p>
                  </a:txBody>
                  <a:tcPr>
                    <a:noFill/>
                  </a:tcPr>
                </a:tc>
                <a:tc>
                  <a:txBody>
                    <a:bodyPr/>
                    <a:lstStyle/>
                    <a:p>
                      <a:r>
                        <a:rPr lang="en-US" sz="1050" dirty="0">
                          <a:solidFill>
                            <a:schemeClr val="tx1"/>
                          </a:solidFill>
                        </a:rPr>
                        <a:t>Q3 FY22</a:t>
                      </a:r>
                    </a:p>
                  </a:txBody>
                  <a:tcPr>
                    <a:noFill/>
                  </a:tcPr>
                </a:tc>
                <a:extLst>
                  <a:ext uri="{0D108BD9-81ED-4DB2-BD59-A6C34878D82A}">
                    <a16:rowId xmlns:a16="http://schemas.microsoft.com/office/drawing/2014/main" val="3235096123"/>
                  </a:ext>
                </a:extLst>
              </a:tr>
              <a:tr h="370840">
                <a:tc>
                  <a:txBody>
                    <a:bodyPr/>
                    <a:lstStyle/>
                    <a:p>
                      <a:r>
                        <a:rPr lang="en-US" sz="1050" dirty="0"/>
                        <a:t>New York &amp; New</a:t>
                      </a:r>
                      <a:r>
                        <a:rPr lang="en-US" sz="1050" baseline="0" dirty="0"/>
                        <a:t> Jersey</a:t>
                      </a:r>
                      <a:endParaRPr lang="en-US" sz="1050" dirty="0"/>
                    </a:p>
                  </a:txBody>
                  <a:tcPr>
                    <a:noFill/>
                  </a:tcPr>
                </a:tc>
                <a:tc>
                  <a:txBody>
                    <a:bodyPr/>
                    <a:lstStyle/>
                    <a:p>
                      <a:r>
                        <a:rPr lang="en-US" sz="1050" dirty="0"/>
                        <a:t>NY &amp; NJ Harbor-Newark Bay (50ft</a:t>
                      </a:r>
                      <a:r>
                        <a:rPr lang="en-US" sz="1050" baseline="0" dirty="0"/>
                        <a:t> Reach)</a:t>
                      </a:r>
                      <a:endParaRPr lang="en-US" sz="1050" dirty="0"/>
                    </a:p>
                  </a:txBody>
                  <a:tcPr>
                    <a:noFill/>
                  </a:tcPr>
                </a:tc>
                <a:tc>
                  <a:txBody>
                    <a:bodyPr/>
                    <a:lstStyle/>
                    <a:p>
                      <a:r>
                        <a:rPr lang="en-US" sz="1050" dirty="0"/>
                        <a:t>Maintenance dredging with processing/upland placement</a:t>
                      </a:r>
                    </a:p>
                  </a:txBody>
                  <a:tcPr>
                    <a:noFill/>
                  </a:tcPr>
                </a:tc>
                <a:tc>
                  <a:txBody>
                    <a:bodyPr/>
                    <a:lstStyle/>
                    <a:p>
                      <a:r>
                        <a:rPr lang="en-US" sz="1050">
                          <a:solidFill>
                            <a:schemeClr val="tx1"/>
                          </a:solidFill>
                        </a:rPr>
                        <a:t>&gt; $10M</a:t>
                      </a:r>
                      <a:endParaRPr lang="en-US" sz="1050" dirty="0"/>
                    </a:p>
                  </a:txBody>
                  <a:tcPr>
                    <a:noFill/>
                  </a:tcPr>
                </a:tc>
                <a:tc>
                  <a:txBody>
                    <a:bodyPr/>
                    <a:lstStyle/>
                    <a:p>
                      <a:r>
                        <a:rPr lang="en-US" sz="1050" dirty="0"/>
                        <a:t>F&amp;O/IFB</a:t>
                      </a:r>
                    </a:p>
                  </a:txBody>
                  <a:tcPr>
                    <a:noFill/>
                  </a:tcPr>
                </a:tc>
                <a:tc>
                  <a:txBody>
                    <a:bodyPr/>
                    <a:lstStyle/>
                    <a:p>
                      <a:r>
                        <a:rPr lang="en-US" sz="1050" dirty="0"/>
                        <a:t>Q3 FY22</a:t>
                      </a:r>
                    </a:p>
                  </a:txBody>
                  <a:tcPr>
                    <a:noFill/>
                  </a:tcPr>
                </a:tc>
                <a:extLst>
                  <a:ext uri="{0D108BD9-81ED-4DB2-BD59-A6C34878D82A}">
                    <a16:rowId xmlns:a16="http://schemas.microsoft.com/office/drawing/2014/main" val="2883744275"/>
                  </a:ext>
                </a:extLst>
              </a:tr>
              <a:tr h="370840">
                <a:tc>
                  <a:txBody>
                    <a:bodyPr/>
                    <a:lstStyle/>
                    <a:p>
                      <a:r>
                        <a:rPr lang="en-US" sz="1050" dirty="0"/>
                        <a:t>New Jersey</a:t>
                      </a:r>
                    </a:p>
                  </a:txBody>
                  <a:tcPr>
                    <a:noFill/>
                  </a:tcPr>
                </a:tc>
                <a:tc>
                  <a:txBody>
                    <a:bodyPr/>
                    <a:lstStyle/>
                    <a:p>
                      <a:r>
                        <a:rPr lang="en-US" sz="1050" dirty="0"/>
                        <a:t>Newark Bay (40ft Reach) </a:t>
                      </a:r>
                    </a:p>
                  </a:txBody>
                  <a:tcPr>
                    <a:noFill/>
                  </a:tcPr>
                </a:tc>
                <a:tc>
                  <a:txBody>
                    <a:bodyPr/>
                    <a:lstStyle/>
                    <a:p>
                      <a:r>
                        <a:rPr lang="en-US" sz="1050" dirty="0"/>
                        <a:t>Maintenance dredging with processing/upland</a:t>
                      </a:r>
                    </a:p>
                  </a:txBody>
                  <a:tcPr>
                    <a:noFill/>
                  </a:tcPr>
                </a:tc>
                <a:tc>
                  <a:txBody>
                    <a:bodyPr/>
                    <a:lstStyle/>
                    <a:p>
                      <a:r>
                        <a:rPr lang="en-US" sz="1050" dirty="0"/>
                        <a:t>&gt;$10M</a:t>
                      </a:r>
                    </a:p>
                  </a:txBody>
                  <a:tcPr>
                    <a:noFill/>
                  </a:tcPr>
                </a:tc>
                <a:tc>
                  <a:txBody>
                    <a:bodyPr/>
                    <a:lstStyle/>
                    <a:p>
                      <a:r>
                        <a:rPr lang="en-US" sz="1050" dirty="0"/>
                        <a:t>F&amp;O/IFB</a:t>
                      </a:r>
                    </a:p>
                  </a:txBody>
                  <a:tcPr>
                    <a:noFill/>
                  </a:tcPr>
                </a:tc>
                <a:tc>
                  <a:txBody>
                    <a:bodyPr/>
                    <a:lstStyle/>
                    <a:p>
                      <a:r>
                        <a:rPr lang="en-US" sz="1050" dirty="0"/>
                        <a:t>New Jersey</a:t>
                      </a:r>
                    </a:p>
                  </a:txBody>
                  <a:tcPr>
                    <a:noFill/>
                  </a:tcPr>
                </a:tc>
                <a:extLst>
                  <a:ext uri="{0D108BD9-81ED-4DB2-BD59-A6C34878D82A}">
                    <a16:rowId xmlns:a16="http://schemas.microsoft.com/office/drawing/2014/main" val="3240908312"/>
                  </a:ext>
                </a:extLst>
              </a:tr>
              <a:tr h="370840">
                <a:tc>
                  <a:txBody>
                    <a:bodyPr/>
                    <a:lstStyle/>
                    <a:p>
                      <a:r>
                        <a:rPr lang="en-US" sz="1050" dirty="0"/>
                        <a:t>New York</a:t>
                      </a:r>
                    </a:p>
                  </a:txBody>
                  <a:tcPr>
                    <a:noFill/>
                  </a:tcPr>
                </a:tc>
                <a:tc>
                  <a:txBody>
                    <a:bodyPr/>
                    <a:lstStyle/>
                    <a:p>
                      <a:r>
                        <a:rPr lang="en-US" sz="1050" dirty="0"/>
                        <a:t>Hudson River</a:t>
                      </a:r>
                    </a:p>
                  </a:txBody>
                  <a:tcPr>
                    <a:noFill/>
                  </a:tcPr>
                </a:tc>
                <a:tc>
                  <a:txBody>
                    <a:bodyPr/>
                    <a:lstStyle/>
                    <a:p>
                      <a:r>
                        <a:rPr lang="en-US" sz="1050" dirty="0">
                          <a:solidFill>
                            <a:schemeClr val="tx1"/>
                          </a:solidFill>
                        </a:rPr>
                        <a:t>Maintenance</a:t>
                      </a:r>
                      <a:r>
                        <a:rPr lang="en-US" sz="1050" baseline="0" dirty="0">
                          <a:solidFill>
                            <a:schemeClr val="tx1"/>
                          </a:solidFill>
                        </a:rPr>
                        <a:t> dredging with upland USACE-owned </a:t>
                      </a:r>
                      <a:r>
                        <a:rPr lang="en-US" sz="1050" baseline="0" dirty="0" err="1">
                          <a:solidFill>
                            <a:schemeClr val="tx1"/>
                          </a:solidFill>
                        </a:rPr>
                        <a:t>Houghtailing</a:t>
                      </a:r>
                      <a:r>
                        <a:rPr lang="en-US" sz="1050" baseline="0" dirty="0">
                          <a:solidFill>
                            <a:schemeClr val="tx1"/>
                          </a:solidFill>
                        </a:rPr>
                        <a:t> Island placement</a:t>
                      </a:r>
                      <a:endParaRPr lang="en-US" sz="1050" dirty="0">
                        <a:solidFill>
                          <a:schemeClr val="tx1"/>
                        </a:solidFill>
                      </a:endParaRPr>
                    </a:p>
                  </a:txBody>
                  <a:tcPr>
                    <a:noFill/>
                  </a:tcPr>
                </a:tc>
                <a:tc>
                  <a:txBody>
                    <a:bodyPr/>
                    <a:lstStyle/>
                    <a:p>
                      <a:r>
                        <a:rPr lang="en-US" sz="1050" dirty="0"/>
                        <a:t>&gt;$5M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F&amp;O/IFB</a:t>
                      </a:r>
                    </a:p>
                  </a:txBody>
                  <a:tcPr>
                    <a:noFill/>
                  </a:tcPr>
                </a:tc>
                <a:tc>
                  <a:txBody>
                    <a:bodyPr/>
                    <a:lstStyle/>
                    <a:p>
                      <a:r>
                        <a:rPr lang="en-US" sz="1050" dirty="0"/>
                        <a:t>Q3 FY22</a:t>
                      </a:r>
                    </a:p>
                  </a:txBody>
                  <a:tcPr>
                    <a:noFill/>
                  </a:tcPr>
                </a:tc>
                <a:extLst>
                  <a:ext uri="{0D108BD9-81ED-4DB2-BD59-A6C34878D82A}">
                    <a16:rowId xmlns:a16="http://schemas.microsoft.com/office/drawing/2014/main" val="763908206"/>
                  </a:ext>
                </a:extLst>
              </a:tr>
              <a:tr h="370840">
                <a:tc>
                  <a:txBody>
                    <a:bodyPr/>
                    <a:lstStyle/>
                    <a:p>
                      <a:r>
                        <a:rPr lang="en-US" sz="1050" dirty="0"/>
                        <a:t>New York &amp; New</a:t>
                      </a:r>
                      <a:r>
                        <a:rPr lang="en-US" sz="1050" baseline="0" dirty="0"/>
                        <a:t> Jersey</a:t>
                      </a:r>
                      <a:endParaRPr lang="en-US" sz="1050" dirty="0"/>
                    </a:p>
                  </a:txBody>
                  <a:tcPr>
                    <a:noFill/>
                  </a:tcPr>
                </a:tc>
                <a:tc>
                  <a:txBody>
                    <a:bodyPr/>
                    <a:lstStyle/>
                    <a:p>
                      <a:r>
                        <a:rPr lang="en-US" sz="1050" dirty="0"/>
                        <a:t>NY &amp; NJ Harbor-KVK</a:t>
                      </a:r>
                    </a:p>
                  </a:txBody>
                  <a:tcPr>
                    <a:noFill/>
                  </a:tcPr>
                </a:tc>
                <a:tc>
                  <a:txBody>
                    <a:bodyPr/>
                    <a:lstStyle/>
                    <a:p>
                      <a:r>
                        <a:rPr lang="en-US" sz="1050" dirty="0"/>
                        <a:t>Maintenance dredging with processing/upland placement or ocean placement</a:t>
                      </a:r>
                    </a:p>
                  </a:txBody>
                  <a:tcPr>
                    <a:noFill/>
                  </a:tcPr>
                </a:tc>
                <a:tc>
                  <a:txBody>
                    <a:bodyPr/>
                    <a:lstStyle/>
                    <a:p>
                      <a:r>
                        <a:rPr lang="en-US" sz="1050" dirty="0">
                          <a:solidFill>
                            <a:schemeClr val="tx1"/>
                          </a:solidFill>
                        </a:rPr>
                        <a:t>&gt; $10M</a:t>
                      </a:r>
                      <a:endParaRPr lang="en-US" sz="1050" dirty="0"/>
                    </a:p>
                  </a:txBody>
                  <a:tcPr>
                    <a:noFill/>
                  </a:tcPr>
                </a:tc>
                <a:tc>
                  <a:txBody>
                    <a:bodyPr/>
                    <a:lstStyle/>
                    <a:p>
                      <a:r>
                        <a:rPr lang="en-US" sz="1050" dirty="0"/>
                        <a:t>F&amp;O/IFB</a:t>
                      </a:r>
                    </a:p>
                  </a:txBody>
                  <a:tcPr>
                    <a:noFill/>
                  </a:tcPr>
                </a:tc>
                <a:tc>
                  <a:txBody>
                    <a:bodyPr/>
                    <a:lstStyle/>
                    <a:p>
                      <a:r>
                        <a:rPr lang="en-US" sz="1050" dirty="0"/>
                        <a:t>Q3 FY22</a:t>
                      </a:r>
                    </a:p>
                  </a:txBody>
                  <a:tcPr>
                    <a:noFill/>
                  </a:tcPr>
                </a:tc>
                <a:extLst>
                  <a:ext uri="{0D108BD9-81ED-4DB2-BD59-A6C34878D82A}">
                    <a16:rowId xmlns:a16="http://schemas.microsoft.com/office/drawing/2014/main" val="1410984635"/>
                  </a:ext>
                </a:extLst>
              </a:tr>
              <a:tr h="370840">
                <a:tc>
                  <a:txBody>
                    <a:bodyPr/>
                    <a:lstStyle/>
                    <a:p>
                      <a:r>
                        <a:rPr lang="en-US" sz="1050" dirty="0">
                          <a:solidFill>
                            <a:schemeClr val="tx1"/>
                          </a:solidFill>
                        </a:rPr>
                        <a:t>New York</a:t>
                      </a:r>
                    </a:p>
                  </a:txBody>
                  <a:tcPr>
                    <a:noFill/>
                  </a:tcPr>
                </a:tc>
                <a:tc>
                  <a:txBody>
                    <a:bodyPr/>
                    <a:lstStyle/>
                    <a:p>
                      <a:r>
                        <a:rPr lang="en-US" sz="1050" dirty="0">
                          <a:solidFill>
                            <a:schemeClr val="tx1"/>
                          </a:solidFill>
                        </a:rPr>
                        <a:t>East Rockaway Inlet</a:t>
                      </a:r>
                    </a:p>
                  </a:txBody>
                  <a:tcPr>
                    <a:noFill/>
                  </a:tcPr>
                </a:tc>
                <a:tc>
                  <a:txBody>
                    <a:bodyPr/>
                    <a:lstStyle/>
                    <a:p>
                      <a:r>
                        <a:rPr lang="en-US" sz="1050" dirty="0">
                          <a:solidFill>
                            <a:schemeClr val="tx1"/>
                          </a:solidFill>
                        </a:rPr>
                        <a:t>Maintenance</a:t>
                      </a:r>
                      <a:r>
                        <a:rPr lang="en-US" sz="1050" baseline="0" dirty="0">
                          <a:solidFill>
                            <a:schemeClr val="tx1"/>
                          </a:solidFill>
                        </a:rPr>
                        <a:t> dredging with beach placement</a:t>
                      </a:r>
                      <a:endParaRPr lang="en-US" sz="1050" dirty="0">
                        <a:solidFill>
                          <a:schemeClr val="tx1"/>
                        </a:solidFill>
                      </a:endParaRPr>
                    </a:p>
                  </a:txBody>
                  <a:tcPr>
                    <a:noFill/>
                  </a:tcPr>
                </a:tc>
                <a:tc>
                  <a:txBody>
                    <a:bodyPr/>
                    <a:lstStyle/>
                    <a:p>
                      <a:r>
                        <a:rPr lang="en-US" sz="1050" dirty="0">
                          <a:solidFill>
                            <a:schemeClr val="tx1"/>
                          </a:solidFill>
                        </a:rPr>
                        <a:t>&gt; $10M</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rPr>
                        <a:t>F&amp;O/IFB</a:t>
                      </a:r>
                    </a:p>
                  </a:txBody>
                  <a:tcPr>
                    <a:noFill/>
                  </a:tcPr>
                </a:tc>
                <a:tc>
                  <a:txBody>
                    <a:bodyPr/>
                    <a:lstStyle/>
                    <a:p>
                      <a:r>
                        <a:rPr lang="en-US" sz="1050" dirty="0">
                          <a:solidFill>
                            <a:schemeClr val="tx1"/>
                          </a:solidFill>
                        </a:rPr>
                        <a:t>Q4</a:t>
                      </a:r>
                      <a:r>
                        <a:rPr lang="en-US" sz="1050" baseline="0" dirty="0">
                          <a:solidFill>
                            <a:schemeClr val="tx1"/>
                          </a:solidFill>
                        </a:rPr>
                        <a:t> FY22</a:t>
                      </a:r>
                      <a:endParaRPr lang="en-US" sz="1050" dirty="0">
                        <a:solidFill>
                          <a:schemeClr val="tx1"/>
                        </a:solidFill>
                      </a:endParaRPr>
                    </a:p>
                  </a:txBody>
                  <a:tcPr>
                    <a:noFill/>
                  </a:tcPr>
                </a:tc>
                <a:extLst>
                  <a:ext uri="{0D108BD9-81ED-4DB2-BD59-A6C34878D82A}">
                    <a16:rowId xmlns:a16="http://schemas.microsoft.com/office/drawing/2014/main" val="2734199856"/>
                  </a:ext>
                </a:extLst>
              </a:tr>
              <a:tr h="370840">
                <a:tc>
                  <a:txBody>
                    <a:bodyPr/>
                    <a:lstStyle/>
                    <a:p>
                      <a:r>
                        <a:rPr lang="en-US" sz="1050" dirty="0"/>
                        <a:t>NY Harbor-Sandy Hook Channel</a:t>
                      </a:r>
                    </a:p>
                  </a:txBody>
                  <a:tcPr>
                    <a:noFill/>
                  </a:tcPr>
                </a:tc>
                <a:tc>
                  <a:txBody>
                    <a:bodyPr/>
                    <a:lstStyle/>
                    <a:p>
                      <a:r>
                        <a:rPr lang="en-US" sz="1050" dirty="0"/>
                        <a:t>Maintenance dredging with ocean placement</a:t>
                      </a:r>
                    </a:p>
                  </a:txBody>
                  <a:tcPr>
                    <a:noFill/>
                  </a:tcPr>
                </a:tc>
                <a:tc>
                  <a:txBody>
                    <a:bodyPr/>
                    <a:lstStyle/>
                    <a:p>
                      <a:r>
                        <a:rPr lang="en-US" sz="1050" dirty="0"/>
                        <a:t>$1-5M</a:t>
                      </a:r>
                    </a:p>
                  </a:txBody>
                  <a:tcPr>
                    <a:noFill/>
                  </a:tcPr>
                </a:tc>
                <a:tc>
                  <a:txBody>
                    <a:bodyPr/>
                    <a:lstStyle/>
                    <a:p>
                      <a:r>
                        <a:rPr lang="en-US" sz="1050" dirty="0"/>
                        <a:t>F&amp;O/IFB</a:t>
                      </a:r>
                    </a:p>
                  </a:txBody>
                  <a:tcPr>
                    <a:noFill/>
                  </a:tcPr>
                </a:tc>
                <a:tc>
                  <a:txBody>
                    <a:bodyPr/>
                    <a:lstStyle/>
                    <a:p>
                      <a:r>
                        <a:rPr lang="en-US" sz="1050" dirty="0"/>
                        <a:t>Q4 FY22</a:t>
                      </a:r>
                    </a:p>
                  </a:txBody>
                  <a:tcPr>
                    <a:noFill/>
                  </a:tcPr>
                </a:tc>
                <a:tc>
                  <a:txBody>
                    <a:bodyPr/>
                    <a:lstStyle/>
                    <a:p>
                      <a:r>
                        <a:rPr lang="en-US" sz="1050" dirty="0"/>
                        <a:t>NY Harbor-Sandy Hook Channel</a:t>
                      </a:r>
                    </a:p>
                  </a:txBody>
                  <a:tcPr>
                    <a:noFill/>
                  </a:tcPr>
                </a:tc>
                <a:extLst>
                  <a:ext uri="{0D108BD9-81ED-4DB2-BD59-A6C34878D82A}">
                    <a16:rowId xmlns:a16="http://schemas.microsoft.com/office/drawing/2014/main" val="3989113501"/>
                  </a:ext>
                </a:extLst>
              </a:tr>
            </a:tbl>
          </a:graphicData>
        </a:graphic>
      </p:graphicFrame>
    </p:spTree>
    <p:extLst>
      <p:ext uri="{BB962C8B-B14F-4D97-AF65-F5344CB8AC3E}">
        <p14:creationId xmlns:p14="http://schemas.microsoft.com/office/powerpoint/2010/main" val="3400242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2057400" y="1387272"/>
            <a:ext cx="5029200" cy="461665"/>
          </a:xfrm>
          <a:prstGeom prst="rect">
            <a:avLst/>
          </a:prstGeom>
          <a:noFill/>
          <a:ln w="9525">
            <a:noFill/>
            <a:miter lim="800000"/>
            <a:headEnd/>
            <a:tailEnd/>
          </a:ln>
        </p:spPr>
        <p:txBody>
          <a:bodyPr>
            <a:spAutoFit/>
          </a:bodyPr>
          <a:lstStyle/>
          <a:p>
            <a:pPr algn="ctr"/>
            <a:r>
              <a:rPr lang="en-US" dirty="0"/>
              <a:t>NEW YORK DISTRICT</a:t>
            </a:r>
          </a:p>
        </p:txBody>
      </p:sp>
      <p:sp>
        <p:nvSpPr>
          <p:cNvPr id="7" name="Slide Number Placeholder 6"/>
          <p:cNvSpPr>
            <a:spLocks noGrp="1"/>
          </p:cNvSpPr>
          <p:nvPr>
            <p:ph type="sldNum" sz="quarter" idx="14"/>
          </p:nvPr>
        </p:nvSpPr>
        <p:spPr/>
        <p:txBody>
          <a:bodyPr/>
          <a:lstStyle/>
          <a:p>
            <a:fld id="{AC4A1B27-7C85-4D15-B7D8-2AE973256F6B}" type="slidenum">
              <a:rPr lang="en-US" smtClean="0"/>
              <a:pPr/>
              <a:t>23</a:t>
            </a:fld>
            <a:endParaRPr lang="en-US" dirty="0"/>
          </a:p>
        </p:txBody>
      </p:sp>
      <p:sp>
        <p:nvSpPr>
          <p:cNvPr id="6" name="TextBox 1"/>
          <p:cNvSpPr txBox="1">
            <a:spLocks noChangeArrowheads="1"/>
          </p:cNvSpPr>
          <p:nvPr/>
        </p:nvSpPr>
        <p:spPr bwMode="auto">
          <a:xfrm>
            <a:off x="2190277" y="4358214"/>
            <a:ext cx="5029200" cy="461665"/>
          </a:xfrm>
          <a:prstGeom prst="rect">
            <a:avLst/>
          </a:prstGeom>
          <a:noFill/>
          <a:ln w="9525">
            <a:noFill/>
            <a:miter lim="800000"/>
            <a:headEnd/>
            <a:tailEnd/>
          </a:ln>
        </p:spPr>
        <p:txBody>
          <a:bodyPr>
            <a:spAutoFit/>
          </a:bodyPr>
          <a:lstStyle/>
          <a:p>
            <a:pPr algn="ctr"/>
            <a:r>
              <a:rPr lang="en-US" b="1" dirty="0"/>
              <a:t>FY-21+ Program </a:t>
            </a:r>
          </a:p>
        </p:txBody>
      </p:sp>
      <p:sp>
        <p:nvSpPr>
          <p:cNvPr id="5" name="TextBox 1">
            <a:extLst>
              <a:ext uri="{FF2B5EF4-FFF2-40B4-BE49-F238E27FC236}">
                <a16:creationId xmlns:a16="http://schemas.microsoft.com/office/drawing/2014/main" id="{0B7B1DD2-CF7A-4722-986C-9D30A6C800F1}"/>
              </a:ext>
            </a:extLst>
          </p:cNvPr>
          <p:cNvSpPr txBox="1">
            <a:spLocks noChangeArrowheads="1"/>
          </p:cNvSpPr>
          <p:nvPr/>
        </p:nvSpPr>
        <p:spPr bwMode="auto">
          <a:xfrm>
            <a:off x="2190277" y="2872743"/>
            <a:ext cx="5029200" cy="461665"/>
          </a:xfrm>
          <a:prstGeom prst="rect">
            <a:avLst/>
          </a:prstGeom>
          <a:noFill/>
          <a:ln w="9525">
            <a:noFill/>
            <a:miter lim="800000"/>
            <a:headEnd/>
            <a:tailEnd/>
          </a:ln>
        </p:spPr>
        <p:txBody>
          <a:bodyPr>
            <a:spAutoFit/>
          </a:bodyPr>
          <a:lstStyle/>
          <a:p>
            <a:pPr algn="ctr"/>
            <a:r>
              <a:rPr lang="en-US" b="1" dirty="0"/>
              <a:t>Where We Need Support</a:t>
            </a:r>
          </a:p>
        </p:txBody>
      </p:sp>
    </p:spTree>
    <p:extLst>
      <p:ext uri="{BB962C8B-B14F-4D97-AF65-F5344CB8AC3E}">
        <p14:creationId xmlns:p14="http://schemas.microsoft.com/office/powerpoint/2010/main" val="42307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a:xfrm>
            <a:off x="2937229" y="674489"/>
            <a:ext cx="3269542" cy="365522"/>
          </a:xfrm>
        </p:spPr>
        <p:txBody>
          <a:bodyPr>
            <a:noAutofit/>
          </a:bodyPr>
          <a:lstStyle/>
          <a:p>
            <a:pPr algn="ctr">
              <a:defRPr/>
            </a:pPr>
            <a:r>
              <a:rPr lang="en-US" sz="2000" dirty="0"/>
              <a:t>Beta </a:t>
            </a:r>
            <a:r>
              <a:rPr lang="en-US" sz="2000" dirty="0" err="1"/>
              <a:t>sam</a:t>
            </a:r>
            <a:endParaRPr lang="en-US" sz="2000" b="1" dirty="0"/>
          </a:p>
        </p:txBody>
      </p:sp>
      <p:sp>
        <p:nvSpPr>
          <p:cNvPr id="9219" name="Rectangle 3"/>
          <p:cNvSpPr>
            <a:spLocks noGrp="1" noChangeArrowheads="1"/>
          </p:cNvSpPr>
          <p:nvPr>
            <p:ph type="body" idx="1"/>
          </p:nvPr>
        </p:nvSpPr>
        <p:spPr>
          <a:xfrm>
            <a:off x="1650791" y="934591"/>
            <a:ext cx="6954194" cy="681180"/>
          </a:xfrm>
        </p:spPr>
        <p:txBody>
          <a:bodyPr>
            <a:normAutofit lnSpcReduction="10000"/>
          </a:bodyPr>
          <a:lstStyle/>
          <a:p>
            <a:pPr>
              <a:lnSpc>
                <a:spcPct val="90000"/>
              </a:lnSpc>
            </a:pPr>
            <a:endParaRPr lang="en-US" sz="1800" dirty="0"/>
          </a:p>
          <a:p>
            <a:pPr>
              <a:lnSpc>
                <a:spcPct val="90000"/>
              </a:lnSpc>
            </a:pPr>
            <a:r>
              <a:rPr lang="en-US" sz="2175" dirty="0"/>
              <a:t>Beta SAM Web Site: </a:t>
            </a:r>
            <a:r>
              <a:rPr lang="en-US" sz="2400" dirty="0">
                <a:hlinkClick r:id="rId3"/>
              </a:rPr>
              <a:t>https://beta.sam.gov/</a:t>
            </a:r>
            <a:endParaRPr lang="en-US" sz="1500" u="sng" dirty="0"/>
          </a:p>
        </p:txBody>
      </p:sp>
      <p:sp>
        <p:nvSpPr>
          <p:cNvPr id="9220" name="Slide Number Placeholder 3"/>
          <p:cNvSpPr txBox="1">
            <a:spLocks/>
          </p:cNvSpPr>
          <p:nvPr/>
        </p:nvSpPr>
        <p:spPr bwMode="auto">
          <a:xfrm>
            <a:off x="3918857" y="6321198"/>
            <a:ext cx="1600200" cy="357188"/>
          </a:xfrm>
          <a:prstGeom prst="rect">
            <a:avLst/>
          </a:prstGeom>
          <a:noFill/>
          <a:ln w="9525">
            <a:noFill/>
            <a:miter lim="800000"/>
            <a:headEnd/>
            <a:tailEnd/>
          </a:ln>
        </p:spPr>
        <p:txBody>
          <a:bodyPr/>
          <a:lstStyle/>
          <a:p>
            <a:pPr algn="ctr" defTabSz="685800">
              <a:defRPr/>
            </a:pPr>
            <a:fld id="{8E2C31F6-25C5-4F54-8A6B-F7747352B26A}" type="slidenum">
              <a:rPr lang="en-US" sz="1050">
                <a:solidFill>
                  <a:srgbClr val="000000"/>
                </a:solidFill>
                <a:latin typeface="Arial"/>
                <a:ea typeface="+mn-ea"/>
              </a:rPr>
              <a:pPr algn="ctr" defTabSz="685800">
                <a:defRPr/>
              </a:pPr>
              <a:t>24</a:t>
            </a:fld>
            <a:endParaRPr lang="en-US" sz="1050">
              <a:solidFill>
                <a:srgbClr val="000000"/>
              </a:solidFill>
              <a:latin typeface="Arial"/>
              <a:ea typeface="+mn-ea"/>
            </a:endParaRPr>
          </a:p>
        </p:txBody>
      </p:sp>
      <p:pic>
        <p:nvPicPr>
          <p:cNvPr id="3" name="Picture 2">
            <a:extLst>
              <a:ext uri="{FF2B5EF4-FFF2-40B4-BE49-F238E27FC236}">
                <a16:creationId xmlns:a16="http://schemas.microsoft.com/office/drawing/2014/main" id="{754AF833-57F9-409A-9377-4CF7223B4A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033" y="1784769"/>
            <a:ext cx="4288853" cy="4367430"/>
          </a:xfrm>
          <a:prstGeom prst="rect">
            <a:avLst/>
          </a:prstGeom>
          <a:ln w="28575">
            <a:solidFill>
              <a:schemeClr val="tx1"/>
            </a:solidFill>
          </a:ln>
        </p:spPr>
      </p:pic>
      <p:sp>
        <p:nvSpPr>
          <p:cNvPr id="7" name="Rectangle 3">
            <a:extLst>
              <a:ext uri="{FF2B5EF4-FFF2-40B4-BE49-F238E27FC236}">
                <a16:creationId xmlns:a16="http://schemas.microsoft.com/office/drawing/2014/main" id="{20A37D05-1269-43A8-B04B-37E94C493D6D}"/>
              </a:ext>
            </a:extLst>
          </p:cNvPr>
          <p:cNvSpPr txBox="1">
            <a:spLocks noChangeArrowheads="1"/>
          </p:cNvSpPr>
          <p:nvPr/>
        </p:nvSpPr>
        <p:spPr>
          <a:xfrm>
            <a:off x="5185038" y="1917623"/>
            <a:ext cx="3698874" cy="4005786"/>
          </a:xfrm>
          <a:prstGeom prst="rect">
            <a:avLst/>
          </a:prstGeom>
        </p:spPr>
        <p:txBody>
          <a:bodyPr vert="horz" lIns="91440" tIns="45720" rIns="91440" bIns="45720" rtlCol="0">
            <a:normAutofit fontScale="92500"/>
          </a:bodyPr>
          <a:lstStyle>
            <a:lvl1pPr marL="192876" indent="-192876" algn="l" rtl="0" eaLnBrk="1" fontAlgn="base" hangingPunct="1">
              <a:spcBef>
                <a:spcPts val="169"/>
              </a:spcBef>
              <a:spcAft>
                <a:spcPct val="0"/>
              </a:spcAft>
              <a:buFont typeface="Arial" pitchFamily="34" charset="0"/>
              <a:defRPr sz="1350" kern="1200">
                <a:solidFill>
                  <a:schemeClr val="tx1">
                    <a:lumMod val="75000"/>
                    <a:lumOff val="25000"/>
                  </a:schemeClr>
                </a:solidFill>
                <a:latin typeface="Arial" pitchFamily="34" charset="0"/>
                <a:ea typeface="ＭＳ Ｐゴシック" charset="0"/>
                <a:cs typeface="Arial" pitchFamily="34" charset="0"/>
              </a:defRPr>
            </a:lvl1pPr>
            <a:lvl2pPr marL="289315" indent="-160731" algn="l" rtl="0" eaLnBrk="1" fontAlgn="base" hangingPunct="1">
              <a:spcBef>
                <a:spcPts val="169"/>
              </a:spcBef>
              <a:spcAft>
                <a:spcPct val="0"/>
              </a:spcAft>
              <a:buFont typeface="Arial" pitchFamily="34" charset="0"/>
              <a:buChar char="–"/>
              <a:defRPr sz="1350" kern="1200">
                <a:solidFill>
                  <a:schemeClr val="tx1">
                    <a:lumMod val="75000"/>
                    <a:lumOff val="25000"/>
                  </a:schemeClr>
                </a:solidFill>
                <a:latin typeface="Arial" pitchFamily="34" charset="0"/>
                <a:ea typeface="Arial" charset="0"/>
                <a:cs typeface="Arial" pitchFamily="34" charset="0"/>
              </a:defRPr>
            </a:lvl2pPr>
            <a:lvl3pPr marL="514337" indent="-128585" algn="l" rtl="0" eaLnBrk="1" fontAlgn="base" hangingPunct="1">
              <a:spcBef>
                <a:spcPts val="169"/>
              </a:spcBef>
              <a:spcAft>
                <a:spcPct val="0"/>
              </a:spcAft>
              <a:buFont typeface="Arial" pitchFamily="34" charset="0"/>
              <a:buChar char="•"/>
              <a:defRPr sz="1125" kern="1200">
                <a:solidFill>
                  <a:schemeClr val="tx1">
                    <a:lumMod val="75000"/>
                    <a:lumOff val="25000"/>
                  </a:schemeClr>
                </a:solidFill>
                <a:latin typeface="Arial" pitchFamily="34" charset="0"/>
                <a:ea typeface="Arial" charset="0"/>
                <a:cs typeface="Arial" pitchFamily="34" charset="0"/>
              </a:defRPr>
            </a:lvl3pPr>
            <a:lvl4pPr marL="771506" indent="-128585" algn="l" rtl="0" eaLnBrk="1" fontAlgn="base" hangingPunct="1">
              <a:spcBef>
                <a:spcPts val="169"/>
              </a:spcBef>
              <a:spcAft>
                <a:spcPct val="0"/>
              </a:spcAft>
              <a:buFont typeface="Arial" pitchFamily="34" charset="0"/>
              <a:buChar char="–"/>
              <a:defRPr sz="1125" kern="1200">
                <a:solidFill>
                  <a:schemeClr val="tx1">
                    <a:lumMod val="75000"/>
                    <a:lumOff val="25000"/>
                  </a:schemeClr>
                </a:solidFill>
                <a:latin typeface="Arial" pitchFamily="34" charset="0"/>
                <a:ea typeface="Arial" charset="0"/>
                <a:cs typeface="Arial" pitchFamily="34" charset="0"/>
              </a:defRPr>
            </a:lvl4pPr>
            <a:lvl5pPr marL="1028675" indent="-128585" algn="l" rtl="0" eaLnBrk="1" fontAlgn="base" hangingPunct="1">
              <a:spcBef>
                <a:spcPts val="169"/>
              </a:spcBef>
              <a:spcAft>
                <a:spcPct val="0"/>
              </a:spcAft>
              <a:buFont typeface="Arial" pitchFamily="34" charset="0"/>
              <a:buChar char="»"/>
              <a:defRPr sz="1125" kern="1200">
                <a:solidFill>
                  <a:schemeClr val="tx1">
                    <a:lumMod val="75000"/>
                    <a:lumOff val="25000"/>
                  </a:schemeClr>
                </a:solidFill>
                <a:latin typeface="Arial" pitchFamily="34" charset="0"/>
                <a:ea typeface="Arial" charset="0"/>
                <a:cs typeface="Arial" pitchFamily="34" charset="0"/>
              </a:defRPr>
            </a:lvl5pPr>
            <a:lvl6pPr marL="1414428"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596"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765"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34"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r>
              <a:rPr lang="en-US" dirty="0"/>
              <a:t>The official U.S. government website for people who make, receive, and manage federal award. </a:t>
            </a:r>
          </a:p>
          <a:p>
            <a:endParaRPr lang="en-US" dirty="0"/>
          </a:p>
          <a:p>
            <a:r>
              <a:rPr lang="en-US" dirty="0"/>
              <a:t>Find out what procurements are currently advertised, to find what procurements have been awarded, to find Sources Sought notices to respond to which enable the Government to refine their acquisition method.</a:t>
            </a:r>
          </a:p>
          <a:p>
            <a:endParaRPr lang="en-US" dirty="0"/>
          </a:p>
          <a:p>
            <a:r>
              <a:rPr lang="en-US" dirty="0"/>
              <a:t>Learn to use Beta SAM by downloading the Quick Start Guide and reviewing videos in the User Resources section.</a:t>
            </a:r>
          </a:p>
          <a:p>
            <a:endParaRPr lang="en-US" dirty="0"/>
          </a:p>
          <a:p>
            <a:r>
              <a:rPr lang="en-US" dirty="0"/>
              <a:t>Register to be a Vendor at Beta SAM. </a:t>
            </a:r>
          </a:p>
          <a:p>
            <a:r>
              <a:rPr lang="en-US" dirty="0"/>
              <a:t>You need to be SAM registered and create account in </a:t>
            </a:r>
            <a:r>
              <a:rPr lang="en-US" dirty="0" err="1"/>
              <a:t>Login.Gov</a:t>
            </a:r>
            <a:endParaRPr lang="en-US" dirty="0"/>
          </a:p>
          <a:p>
            <a:endParaRPr lang="en-US" dirty="0"/>
          </a:p>
          <a:p>
            <a:r>
              <a:rPr lang="en-US" dirty="0"/>
              <a:t>To search for NY District opportunities, use “</a:t>
            </a:r>
            <a:r>
              <a:rPr lang="en-US" b="1" dirty="0"/>
              <a:t>W912DS</a:t>
            </a:r>
            <a:r>
              <a:rPr lang="en-US" dirty="0"/>
              <a:t>: in the search bar as this is our specific office code. </a:t>
            </a:r>
          </a:p>
          <a:p>
            <a:pPr algn="ctr">
              <a:lnSpc>
                <a:spcPct val="90000"/>
              </a:lnSpc>
            </a:pPr>
            <a:endParaRPr lang="en-US" sz="1500" u="sng" dirty="0"/>
          </a:p>
        </p:txBody>
      </p:sp>
    </p:spTree>
    <p:extLst>
      <p:ext uri="{BB962C8B-B14F-4D97-AF65-F5344CB8AC3E}">
        <p14:creationId xmlns:p14="http://schemas.microsoft.com/office/powerpoint/2010/main" val="2038241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1017C4-BF23-4E3A-93D8-814977B1EF8E}"/>
              </a:ext>
            </a:extLst>
          </p:cNvPr>
          <p:cNvSpPr/>
          <p:nvPr/>
        </p:nvSpPr>
        <p:spPr>
          <a:xfrm>
            <a:off x="5193080" y="2211872"/>
            <a:ext cx="3610098" cy="2677656"/>
          </a:xfrm>
          <a:prstGeom prst="rect">
            <a:avLst/>
          </a:prstGeom>
        </p:spPr>
        <p:txBody>
          <a:bodyPr wrap="square">
            <a:spAutoFit/>
          </a:bodyPr>
          <a:lstStyle/>
          <a:p>
            <a:r>
              <a:rPr lang="en-US" sz="1400" b="1" dirty="0"/>
              <a:t>Justin Helfman</a:t>
            </a:r>
          </a:p>
          <a:p>
            <a:r>
              <a:rPr lang="en-US" sz="1400" b="1" dirty="0"/>
              <a:t>Small Business Deputy </a:t>
            </a:r>
          </a:p>
          <a:p>
            <a:r>
              <a:rPr lang="en-US" sz="1400" b="1" dirty="0"/>
              <a:t>USACE, New York District</a:t>
            </a:r>
          </a:p>
          <a:p>
            <a:r>
              <a:rPr lang="en-US" sz="1400" dirty="0"/>
              <a:t>Phone  917-790-8004</a:t>
            </a:r>
          </a:p>
          <a:p>
            <a:r>
              <a:rPr lang="en-US" sz="1400" dirty="0"/>
              <a:t>Email:  </a:t>
            </a:r>
            <a:r>
              <a:rPr lang="en-US" sz="1400" u="sng" dirty="0"/>
              <a:t>Justin.L.Helfman@usace.army.mil</a:t>
            </a:r>
          </a:p>
          <a:p>
            <a:endParaRPr lang="en-US" sz="1400" b="1" dirty="0"/>
          </a:p>
          <a:p>
            <a:r>
              <a:rPr lang="en-US" sz="1400" b="1" dirty="0"/>
              <a:t>Frank Cashman</a:t>
            </a:r>
          </a:p>
          <a:p>
            <a:r>
              <a:rPr lang="en-US" sz="1400" b="1" dirty="0"/>
              <a:t>Chief of Contracting</a:t>
            </a:r>
          </a:p>
          <a:p>
            <a:r>
              <a:rPr lang="en-US" sz="1400" b="1" dirty="0"/>
              <a:t>USACE, New York District</a:t>
            </a:r>
          </a:p>
          <a:p>
            <a:r>
              <a:rPr lang="en-US" sz="1400" dirty="0"/>
              <a:t>Phone  917-790-8173</a:t>
            </a:r>
          </a:p>
          <a:p>
            <a:r>
              <a:rPr lang="en-US" sz="1400" dirty="0"/>
              <a:t>Email</a:t>
            </a:r>
            <a:r>
              <a:rPr lang="en-US" sz="1400" u="sng" dirty="0"/>
              <a:t>: </a:t>
            </a:r>
            <a:r>
              <a:rPr lang="en-US" sz="1400" u="sng" dirty="0">
                <a:hlinkClick r:id="rId3"/>
              </a:rPr>
              <a:t>Francis.Cashman@usace.army.mil</a:t>
            </a:r>
            <a:endParaRPr lang="en-US" sz="1400" u="sng" dirty="0"/>
          </a:p>
          <a:p>
            <a:endParaRPr lang="en-US" sz="1400" dirty="0"/>
          </a:p>
        </p:txBody>
      </p:sp>
      <p:sp>
        <p:nvSpPr>
          <p:cNvPr id="8" name="Title 1">
            <a:extLst>
              <a:ext uri="{FF2B5EF4-FFF2-40B4-BE49-F238E27FC236}">
                <a16:creationId xmlns:a16="http://schemas.microsoft.com/office/drawing/2014/main" id="{28AC3633-8C30-4627-8B92-54F31287B326}"/>
              </a:ext>
            </a:extLst>
          </p:cNvPr>
          <p:cNvSpPr>
            <a:spLocks noGrp="1"/>
          </p:cNvSpPr>
          <p:nvPr>
            <p:ph type="title"/>
          </p:nvPr>
        </p:nvSpPr>
        <p:spPr>
          <a:xfrm>
            <a:off x="2429919" y="640688"/>
            <a:ext cx="4508711" cy="762000"/>
          </a:xfrm>
        </p:spPr>
        <p:txBody>
          <a:bodyPr>
            <a:noAutofit/>
          </a:bodyPr>
          <a:lstStyle/>
          <a:p>
            <a:r>
              <a:rPr lang="en-US" sz="1800" dirty="0"/>
              <a:t>Small Business and contracting</a:t>
            </a:r>
            <a:br>
              <a:rPr lang="en-US" sz="1800" dirty="0"/>
            </a:br>
            <a:r>
              <a:rPr lang="en-US" sz="1800" dirty="0"/>
              <a:t>contact Information</a:t>
            </a:r>
            <a:br>
              <a:rPr lang="en-US" sz="1800" dirty="0"/>
            </a:br>
            <a:endParaRPr lang="en-US" sz="1800" dirty="0"/>
          </a:p>
        </p:txBody>
      </p:sp>
      <p:pic>
        <p:nvPicPr>
          <p:cNvPr id="5" name="Picture 4">
            <a:extLst>
              <a:ext uri="{FF2B5EF4-FFF2-40B4-BE49-F238E27FC236}">
                <a16:creationId xmlns:a16="http://schemas.microsoft.com/office/drawing/2014/main" id="{6E1409AD-0C5C-499E-B066-6A355B95DB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934" y="1772021"/>
            <a:ext cx="4571953" cy="3448372"/>
          </a:xfrm>
          <a:prstGeom prst="rect">
            <a:avLst/>
          </a:prstGeom>
        </p:spPr>
      </p:pic>
      <p:sp>
        <p:nvSpPr>
          <p:cNvPr id="7" name="Rectangle 6">
            <a:extLst>
              <a:ext uri="{FF2B5EF4-FFF2-40B4-BE49-F238E27FC236}">
                <a16:creationId xmlns:a16="http://schemas.microsoft.com/office/drawing/2014/main" id="{CB0FEB4E-E4DF-43E5-A150-1E803C2EBB2E}"/>
              </a:ext>
            </a:extLst>
          </p:cNvPr>
          <p:cNvSpPr/>
          <p:nvPr/>
        </p:nvSpPr>
        <p:spPr>
          <a:xfrm>
            <a:off x="472934" y="5085979"/>
            <a:ext cx="6465696" cy="738664"/>
          </a:xfrm>
          <a:prstGeom prst="rect">
            <a:avLst/>
          </a:prstGeom>
        </p:spPr>
        <p:txBody>
          <a:bodyPr wrap="square">
            <a:spAutoFit/>
          </a:bodyPr>
          <a:lstStyle/>
          <a:p>
            <a:endParaRPr lang="en-US" sz="1400" dirty="0"/>
          </a:p>
          <a:p>
            <a:r>
              <a:rPr lang="en-US" sz="1400" b="1" dirty="0"/>
              <a:t>“Doing Business With US” Small Business Page</a:t>
            </a:r>
          </a:p>
          <a:p>
            <a:r>
              <a:rPr lang="en-US" sz="1400" dirty="0">
                <a:hlinkClick r:id="rId5"/>
              </a:rPr>
              <a:t>https://www.nan.usace.army.mil/Business-With-Us/Small-Business-Office</a:t>
            </a:r>
            <a:r>
              <a:rPr lang="en-US" sz="1400" dirty="0">
                <a:hlinkClick r:id="rId6"/>
              </a:rPr>
              <a:t>/</a:t>
            </a:r>
            <a:r>
              <a:rPr lang="en-US" sz="1400" dirty="0"/>
              <a:t> </a:t>
            </a:r>
          </a:p>
        </p:txBody>
      </p:sp>
    </p:spTree>
    <p:extLst>
      <p:ext uri="{BB962C8B-B14F-4D97-AF65-F5344CB8AC3E}">
        <p14:creationId xmlns:p14="http://schemas.microsoft.com/office/powerpoint/2010/main" val="112742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FE285A32-4951-418B-BB7B-A27DEA5AF933}"/>
              </a:ext>
            </a:extLst>
          </p:cNvPr>
          <p:cNvSpPr txBox="1">
            <a:spLocks noChangeArrowheads="1"/>
          </p:cNvSpPr>
          <p:nvPr/>
        </p:nvSpPr>
        <p:spPr bwMode="auto">
          <a:xfrm>
            <a:off x="141976" y="160643"/>
            <a:ext cx="8890907" cy="6536714"/>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lIns="91440" tIns="45720" rIns="91440" bIns="45720" rtlCol="0">
            <a:normAutofit/>
          </a:bodyPr>
          <a:lstStyle>
            <a:lvl1pPr marL="0" indent="0" algn="l" rtl="0" eaLnBrk="1" fontAlgn="base" hangingPunct="1">
              <a:spcBef>
                <a:spcPts val="169"/>
              </a:spcBef>
              <a:spcAft>
                <a:spcPct val="0"/>
              </a:spcAft>
              <a:buFont typeface="Arial" pitchFamily="34" charset="0"/>
              <a:buNone/>
              <a:defRPr sz="2400" kern="1200">
                <a:solidFill>
                  <a:schemeClr val="tx1">
                    <a:lumMod val="75000"/>
                    <a:lumOff val="25000"/>
                  </a:schemeClr>
                </a:solidFill>
                <a:latin typeface="Arial" pitchFamily="34" charset="0"/>
                <a:ea typeface="ＭＳ Ｐゴシック" charset="0"/>
                <a:cs typeface="Arial" pitchFamily="34" charset="0"/>
              </a:defRPr>
            </a:lvl1pPr>
            <a:lvl2pPr marL="289315" indent="-160731" algn="l" rtl="0" eaLnBrk="1" fontAlgn="base" hangingPunct="1">
              <a:spcBef>
                <a:spcPts val="169"/>
              </a:spcBef>
              <a:spcAft>
                <a:spcPct val="0"/>
              </a:spcAft>
              <a:buFont typeface="Arial" pitchFamily="34" charset="0"/>
              <a:buChar char="–"/>
              <a:defRPr sz="2400" kern="1200">
                <a:solidFill>
                  <a:schemeClr val="tx1">
                    <a:lumMod val="75000"/>
                    <a:lumOff val="25000"/>
                  </a:schemeClr>
                </a:solidFill>
                <a:latin typeface="Arial" pitchFamily="34" charset="0"/>
                <a:ea typeface="Arial" charset="0"/>
                <a:cs typeface="Arial" pitchFamily="34" charset="0"/>
              </a:defRPr>
            </a:lvl2pPr>
            <a:lvl3pPr marL="514337" indent="-128585" algn="l" rtl="0" eaLnBrk="1" fontAlgn="base" hangingPunct="1">
              <a:spcBef>
                <a:spcPts val="169"/>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3pPr>
            <a:lvl4pPr marL="771506" indent="-128585" algn="l" rtl="0" eaLnBrk="1" fontAlgn="base" hangingPunct="1">
              <a:spcBef>
                <a:spcPts val="169"/>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4pPr>
            <a:lvl5pPr marL="1028675" indent="-128585" algn="l" rtl="0" eaLnBrk="1" fontAlgn="base" hangingPunct="1">
              <a:spcBef>
                <a:spcPts val="169"/>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5pPr>
            <a:lvl6pPr marL="1414428"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596"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765"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34"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algn="ctr">
              <a:lnSpc>
                <a:spcPct val="80000"/>
              </a:lnSpc>
              <a:buFont typeface="Wingdings" pitchFamily="2" charset="2"/>
              <a:buNone/>
            </a:pPr>
            <a:endParaRPr lang="en-US" sz="2000" b="1" dirty="0"/>
          </a:p>
          <a:p>
            <a:pPr algn="ctr">
              <a:lnSpc>
                <a:spcPct val="80000"/>
              </a:lnSpc>
              <a:buFont typeface="Wingdings" pitchFamily="2" charset="2"/>
              <a:buNone/>
            </a:pPr>
            <a:endParaRPr lang="en-US" sz="2000" b="1" dirty="0"/>
          </a:p>
          <a:p>
            <a:pPr algn="ctr">
              <a:lnSpc>
                <a:spcPct val="80000"/>
              </a:lnSpc>
              <a:buFont typeface="Wingdings" pitchFamily="2" charset="2"/>
              <a:buNone/>
            </a:pPr>
            <a:endParaRPr lang="en-US" sz="2000" b="1" dirty="0"/>
          </a:p>
          <a:p>
            <a:pPr algn="ctr">
              <a:lnSpc>
                <a:spcPct val="80000"/>
              </a:lnSpc>
              <a:buFont typeface="Wingdings" pitchFamily="2" charset="2"/>
              <a:buNone/>
            </a:pPr>
            <a:endParaRPr lang="en-US" sz="2000" b="1" dirty="0"/>
          </a:p>
          <a:p>
            <a:pPr algn="ctr">
              <a:lnSpc>
                <a:spcPct val="80000"/>
              </a:lnSpc>
              <a:buFont typeface="Wingdings" pitchFamily="2" charset="2"/>
              <a:buNone/>
            </a:pPr>
            <a:r>
              <a:rPr lang="en-US" sz="3600" b="1" dirty="0"/>
              <a:t>Questions? </a:t>
            </a:r>
          </a:p>
        </p:txBody>
      </p:sp>
      <p:sp>
        <p:nvSpPr>
          <p:cNvPr id="4" name="Slide Number Placeholder 3"/>
          <p:cNvSpPr>
            <a:spLocks noGrp="1"/>
          </p:cNvSpPr>
          <p:nvPr>
            <p:ph type="sldNum" sz="quarter" idx="11"/>
          </p:nvPr>
        </p:nvSpPr>
        <p:spPr/>
        <p:txBody>
          <a:bodyPr/>
          <a:lstStyle/>
          <a:p>
            <a:fld id="{0D0E9D3B-CB56-40AE-B0A9-8DA5E1AEFDB7}" type="slidenum">
              <a:rPr lang="en-US" smtClean="0"/>
              <a:pPr/>
              <a:t>26</a:t>
            </a:fld>
            <a:endParaRPr lang="en-US" dirty="0"/>
          </a:p>
        </p:txBody>
      </p:sp>
      <p:sp>
        <p:nvSpPr>
          <p:cNvPr id="5" name="TextBox 4">
            <a:extLst>
              <a:ext uri="{FF2B5EF4-FFF2-40B4-BE49-F238E27FC236}">
                <a16:creationId xmlns:a16="http://schemas.microsoft.com/office/drawing/2014/main" id="{1C4BD4DB-6AD6-4B02-819E-19AAA343B9B8}"/>
              </a:ext>
            </a:extLst>
          </p:cNvPr>
          <p:cNvSpPr txBox="1"/>
          <p:nvPr/>
        </p:nvSpPr>
        <p:spPr>
          <a:xfrm>
            <a:off x="3281293" y="4383643"/>
            <a:ext cx="3282794" cy="369332"/>
          </a:xfrm>
          <a:prstGeom prst="rect">
            <a:avLst/>
          </a:prstGeom>
          <a:noFill/>
        </p:spPr>
        <p:txBody>
          <a:bodyPr wrap="square" rtlCol="0">
            <a:spAutoFit/>
          </a:bodyPr>
          <a:lstStyle/>
          <a:p>
            <a:r>
              <a:rPr lang="en-US" sz="1800" b="1" dirty="0"/>
              <a:t>www.nan.usace.army.mil</a:t>
            </a:r>
          </a:p>
        </p:txBody>
      </p:sp>
      <p:sp>
        <p:nvSpPr>
          <p:cNvPr id="6" name="TextBox 5">
            <a:extLst>
              <a:ext uri="{FF2B5EF4-FFF2-40B4-BE49-F238E27FC236}">
                <a16:creationId xmlns:a16="http://schemas.microsoft.com/office/drawing/2014/main" id="{722C051A-45AC-490E-B83D-E63787FC21AD}"/>
              </a:ext>
            </a:extLst>
          </p:cNvPr>
          <p:cNvSpPr txBox="1"/>
          <p:nvPr/>
        </p:nvSpPr>
        <p:spPr>
          <a:xfrm>
            <a:off x="2465615" y="4920277"/>
            <a:ext cx="1755322" cy="253916"/>
          </a:xfrm>
          <a:prstGeom prst="rect">
            <a:avLst/>
          </a:prstGeom>
          <a:noFill/>
        </p:spPr>
        <p:txBody>
          <a:bodyPr wrap="square" rtlCol="0">
            <a:spAutoFit/>
          </a:bodyPr>
          <a:lstStyle/>
          <a:p>
            <a:r>
              <a:rPr lang="en-US" sz="1050" b="1" dirty="0"/>
              <a:t>BUILDING STRONG®</a:t>
            </a:r>
            <a:endParaRPr lang="en-US" sz="1050" dirty="0"/>
          </a:p>
        </p:txBody>
      </p:sp>
      <p:pic>
        <p:nvPicPr>
          <p:cNvPr id="8" name="Picture 7">
            <a:extLst>
              <a:ext uri="{FF2B5EF4-FFF2-40B4-BE49-F238E27FC236}">
                <a16:creationId xmlns:a16="http://schemas.microsoft.com/office/drawing/2014/main" id="{45731137-6F57-4990-BFFB-D086F0AD41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464" y="1937723"/>
            <a:ext cx="5869071" cy="1933520"/>
          </a:xfrm>
          <a:prstGeom prst="rect">
            <a:avLst/>
          </a:prstGeom>
        </p:spPr>
      </p:pic>
      <p:pic>
        <p:nvPicPr>
          <p:cNvPr id="10" name="Picture 9">
            <a:extLst>
              <a:ext uri="{FF2B5EF4-FFF2-40B4-BE49-F238E27FC236}">
                <a16:creationId xmlns:a16="http://schemas.microsoft.com/office/drawing/2014/main" id="{7C54E3D5-4ABA-45CD-A2AE-8427AC1E3F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7695" y="3917155"/>
            <a:ext cx="1153597" cy="1424340"/>
          </a:xfrm>
          <a:prstGeom prst="rect">
            <a:avLst/>
          </a:prstGeom>
        </p:spPr>
      </p:pic>
    </p:spTree>
    <p:extLst>
      <p:ext uri="{BB962C8B-B14F-4D97-AF65-F5344CB8AC3E}">
        <p14:creationId xmlns:p14="http://schemas.microsoft.com/office/powerpoint/2010/main" val="2998718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1978006" y="1517900"/>
            <a:ext cx="5029200" cy="461665"/>
          </a:xfrm>
          <a:prstGeom prst="rect">
            <a:avLst/>
          </a:prstGeom>
          <a:noFill/>
          <a:ln w="9525">
            <a:noFill/>
            <a:miter lim="800000"/>
            <a:headEnd/>
            <a:tailEnd/>
          </a:ln>
        </p:spPr>
        <p:txBody>
          <a:bodyPr>
            <a:spAutoFit/>
          </a:bodyPr>
          <a:lstStyle/>
          <a:p>
            <a:pPr algn="ctr"/>
            <a:r>
              <a:rPr lang="en-US" dirty="0"/>
              <a:t>NEW YORK DISTRICT</a:t>
            </a:r>
          </a:p>
        </p:txBody>
      </p:sp>
      <p:sp>
        <p:nvSpPr>
          <p:cNvPr id="7" name="Slide Number Placeholder 6"/>
          <p:cNvSpPr>
            <a:spLocks noGrp="1"/>
          </p:cNvSpPr>
          <p:nvPr>
            <p:ph type="sldNum" sz="quarter" idx="14"/>
          </p:nvPr>
        </p:nvSpPr>
        <p:spPr/>
        <p:txBody>
          <a:bodyPr/>
          <a:lstStyle/>
          <a:p>
            <a:fld id="{AC4A1B27-7C85-4D15-B7D8-2AE973256F6B}" type="slidenum">
              <a:rPr lang="en-US" smtClean="0"/>
              <a:pPr/>
              <a:t>27</a:t>
            </a:fld>
            <a:endParaRPr lang="en-US" dirty="0"/>
          </a:p>
        </p:txBody>
      </p:sp>
      <p:sp>
        <p:nvSpPr>
          <p:cNvPr id="6" name="TextBox 1"/>
          <p:cNvSpPr txBox="1">
            <a:spLocks noChangeArrowheads="1"/>
          </p:cNvSpPr>
          <p:nvPr/>
        </p:nvSpPr>
        <p:spPr bwMode="auto">
          <a:xfrm>
            <a:off x="2057400" y="3198167"/>
            <a:ext cx="5029200" cy="461665"/>
          </a:xfrm>
          <a:prstGeom prst="rect">
            <a:avLst/>
          </a:prstGeom>
          <a:noFill/>
          <a:ln w="9525">
            <a:noFill/>
            <a:miter lim="800000"/>
            <a:headEnd/>
            <a:tailEnd/>
          </a:ln>
        </p:spPr>
        <p:txBody>
          <a:bodyPr>
            <a:spAutoFit/>
          </a:bodyPr>
          <a:lstStyle/>
          <a:p>
            <a:pPr algn="ctr"/>
            <a:r>
              <a:rPr lang="en-US" b="1" dirty="0"/>
              <a:t>Back-up Slides</a:t>
            </a:r>
          </a:p>
        </p:txBody>
      </p:sp>
    </p:spTree>
    <p:extLst>
      <p:ext uri="{BB962C8B-B14F-4D97-AF65-F5344CB8AC3E}">
        <p14:creationId xmlns:p14="http://schemas.microsoft.com/office/powerpoint/2010/main" val="3452386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4"/>
          </p:nvPr>
        </p:nvSpPr>
        <p:spPr/>
        <p:txBody>
          <a:bodyPr/>
          <a:lstStyle/>
          <a:p>
            <a:fld id="{AC4A1B27-7C85-4D15-B7D8-2AE973256F6B}" type="slidenum">
              <a:rPr lang="en-US" smtClean="0"/>
              <a:pPr/>
              <a:t>28</a:t>
            </a:fld>
            <a:endParaRPr lang="en-US" dirty="0"/>
          </a:p>
        </p:txBody>
      </p:sp>
      <p:sp>
        <p:nvSpPr>
          <p:cNvPr id="9" name="TextBox 2">
            <a:extLst>
              <a:ext uri="{FF2B5EF4-FFF2-40B4-BE49-F238E27FC236}">
                <a16:creationId xmlns:a16="http://schemas.microsoft.com/office/drawing/2014/main" id="{91844615-A565-462E-83DC-EBD143F0497F}"/>
              </a:ext>
            </a:extLst>
          </p:cNvPr>
          <p:cNvSpPr txBox="1">
            <a:spLocks noChangeArrowheads="1"/>
          </p:cNvSpPr>
          <p:nvPr/>
        </p:nvSpPr>
        <p:spPr bwMode="auto">
          <a:xfrm>
            <a:off x="1657350" y="4637076"/>
            <a:ext cx="7105658" cy="1569660"/>
          </a:xfrm>
          <a:prstGeom prst="rect">
            <a:avLst/>
          </a:prstGeom>
          <a:noFill/>
          <a:ln w="9525">
            <a:noFill/>
            <a:miter lim="800000"/>
            <a:headEnd/>
            <a:tailEnd/>
          </a:ln>
        </p:spPr>
        <p:txBody>
          <a:bodyPr wrap="square">
            <a:spAutoFit/>
          </a:bodyPr>
          <a:lstStyle/>
          <a:p>
            <a:r>
              <a:rPr lang="en-US" sz="1200" dirty="0"/>
              <a:t>In 1776, at George Washington's directive, Rufus Putnam was appointed Chief Engineer in charge of the defenses of New York. Putnam's first task was to salvage something from the incomplete and poorly situated fortifications built around the highlands of West Point in 1775 by Bernard Romans, a Dutch engineer.  We recognize Putnam as our first District Engineer.</a:t>
            </a:r>
          </a:p>
          <a:p>
            <a:br>
              <a:rPr lang="en-US" sz="1200" dirty="0"/>
            </a:br>
            <a:r>
              <a:rPr lang="en-US" sz="1200" dirty="0"/>
              <a:t>The presence of the Corps of Engineers at West Point would continue through the next century. </a:t>
            </a:r>
          </a:p>
          <a:p>
            <a:r>
              <a:rPr lang="en-US" sz="1200" dirty="0"/>
              <a:t>In 1802, Thomas Jefferson formally established a Corps of Engineers by declaring, "that the said corps, when so organized, shall be stationed at West Point, and shall constitute a military academy."</a:t>
            </a:r>
            <a:endParaRPr lang="en-US" sz="1200" i="1" dirty="0"/>
          </a:p>
        </p:txBody>
      </p:sp>
      <p:pic>
        <p:nvPicPr>
          <p:cNvPr id="3" name="Picture 2">
            <a:extLst>
              <a:ext uri="{FF2B5EF4-FFF2-40B4-BE49-F238E27FC236}">
                <a16:creationId xmlns:a16="http://schemas.microsoft.com/office/drawing/2014/main" id="{BA6456C5-B13D-4EB9-894C-2AAC742AA6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992" y="1412700"/>
            <a:ext cx="3872602" cy="2904451"/>
          </a:xfrm>
          <a:prstGeom prst="rect">
            <a:avLst/>
          </a:prstGeom>
        </p:spPr>
      </p:pic>
      <p:pic>
        <p:nvPicPr>
          <p:cNvPr id="5" name="Picture 4">
            <a:extLst>
              <a:ext uri="{FF2B5EF4-FFF2-40B4-BE49-F238E27FC236}">
                <a16:creationId xmlns:a16="http://schemas.microsoft.com/office/drawing/2014/main" id="{0347AF89-653A-44D0-B115-B21EB79F9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3607" y="1427334"/>
            <a:ext cx="4359401" cy="2904451"/>
          </a:xfrm>
          <a:prstGeom prst="rect">
            <a:avLst/>
          </a:prstGeom>
        </p:spPr>
      </p:pic>
      <p:sp>
        <p:nvSpPr>
          <p:cNvPr id="11" name="TextBox 2">
            <a:extLst>
              <a:ext uri="{FF2B5EF4-FFF2-40B4-BE49-F238E27FC236}">
                <a16:creationId xmlns:a16="http://schemas.microsoft.com/office/drawing/2014/main" id="{9EA532A7-4E96-4915-AAD8-E086E41C6037}"/>
              </a:ext>
            </a:extLst>
          </p:cNvPr>
          <p:cNvSpPr txBox="1">
            <a:spLocks noChangeArrowheads="1"/>
          </p:cNvSpPr>
          <p:nvPr/>
        </p:nvSpPr>
        <p:spPr bwMode="auto">
          <a:xfrm>
            <a:off x="1412422" y="4338614"/>
            <a:ext cx="1603888" cy="276999"/>
          </a:xfrm>
          <a:prstGeom prst="rect">
            <a:avLst/>
          </a:prstGeom>
          <a:noFill/>
          <a:ln w="9525">
            <a:noFill/>
            <a:miter lim="800000"/>
            <a:headEnd/>
            <a:tailEnd/>
          </a:ln>
        </p:spPr>
        <p:txBody>
          <a:bodyPr wrap="square">
            <a:spAutoFit/>
          </a:bodyPr>
          <a:lstStyle/>
          <a:p>
            <a:r>
              <a:rPr lang="en-US" sz="1200" i="1" dirty="0"/>
              <a:t>USMA West Point</a:t>
            </a:r>
          </a:p>
        </p:txBody>
      </p:sp>
      <p:sp>
        <p:nvSpPr>
          <p:cNvPr id="12" name="TextBox 2">
            <a:extLst>
              <a:ext uri="{FF2B5EF4-FFF2-40B4-BE49-F238E27FC236}">
                <a16:creationId xmlns:a16="http://schemas.microsoft.com/office/drawing/2014/main" id="{90593F04-996B-4920-99CD-258B6E38647D}"/>
              </a:ext>
            </a:extLst>
          </p:cNvPr>
          <p:cNvSpPr txBox="1">
            <a:spLocks noChangeArrowheads="1"/>
          </p:cNvSpPr>
          <p:nvPr/>
        </p:nvSpPr>
        <p:spPr bwMode="auto">
          <a:xfrm>
            <a:off x="5752133" y="4338614"/>
            <a:ext cx="1914131" cy="276999"/>
          </a:xfrm>
          <a:prstGeom prst="rect">
            <a:avLst/>
          </a:prstGeom>
          <a:noFill/>
          <a:ln w="9525">
            <a:noFill/>
            <a:miter lim="800000"/>
            <a:headEnd/>
            <a:tailEnd/>
          </a:ln>
        </p:spPr>
        <p:txBody>
          <a:bodyPr wrap="square">
            <a:spAutoFit/>
          </a:bodyPr>
          <a:lstStyle/>
          <a:p>
            <a:r>
              <a:rPr lang="en-US" sz="1200" i="1" dirty="0"/>
              <a:t>New York District HQ</a:t>
            </a:r>
          </a:p>
        </p:txBody>
      </p:sp>
      <p:sp>
        <p:nvSpPr>
          <p:cNvPr id="13" name="TextBox 2">
            <a:extLst>
              <a:ext uri="{FF2B5EF4-FFF2-40B4-BE49-F238E27FC236}">
                <a16:creationId xmlns:a16="http://schemas.microsoft.com/office/drawing/2014/main" id="{E406261B-66E8-40B6-90D5-8664913DD397}"/>
              </a:ext>
            </a:extLst>
          </p:cNvPr>
          <p:cNvSpPr txBox="1">
            <a:spLocks noChangeArrowheads="1"/>
          </p:cNvSpPr>
          <p:nvPr/>
        </p:nvSpPr>
        <p:spPr bwMode="auto">
          <a:xfrm>
            <a:off x="2479888" y="851290"/>
            <a:ext cx="4696519" cy="369332"/>
          </a:xfrm>
          <a:prstGeom prst="rect">
            <a:avLst/>
          </a:prstGeom>
          <a:noFill/>
          <a:ln w="9525">
            <a:noFill/>
            <a:miter lim="800000"/>
            <a:headEnd/>
            <a:tailEnd/>
          </a:ln>
        </p:spPr>
        <p:txBody>
          <a:bodyPr wrap="square">
            <a:spAutoFit/>
          </a:bodyPr>
          <a:lstStyle/>
          <a:p>
            <a:r>
              <a:rPr lang="en-US" sz="1600" b="1" dirty="0"/>
              <a:t>New </a:t>
            </a:r>
            <a:r>
              <a:rPr lang="en-US" sz="1800" b="1" dirty="0"/>
              <a:t>York District: Cradle of the Corps</a:t>
            </a:r>
            <a:endParaRPr lang="en-US" sz="1800" dirty="0"/>
          </a:p>
        </p:txBody>
      </p:sp>
      <p:pic>
        <p:nvPicPr>
          <p:cNvPr id="4" name="Picture 3">
            <a:extLst>
              <a:ext uri="{FF2B5EF4-FFF2-40B4-BE49-F238E27FC236}">
                <a16:creationId xmlns:a16="http://schemas.microsoft.com/office/drawing/2014/main" id="{4973B122-57AB-4114-A886-B298CE9AAD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0992" y="4615613"/>
            <a:ext cx="1276358" cy="1669311"/>
          </a:xfrm>
          <a:prstGeom prst="rect">
            <a:avLst/>
          </a:prstGeom>
        </p:spPr>
      </p:pic>
    </p:spTree>
    <p:extLst>
      <p:ext uri="{BB962C8B-B14F-4D97-AF65-F5344CB8AC3E}">
        <p14:creationId xmlns:p14="http://schemas.microsoft.com/office/powerpoint/2010/main" val="10384034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4"/>
          </p:nvPr>
        </p:nvSpPr>
        <p:spPr/>
        <p:txBody>
          <a:bodyPr/>
          <a:lstStyle/>
          <a:p>
            <a:fld id="{AC4A1B27-7C85-4D15-B7D8-2AE973256F6B}" type="slidenum">
              <a:rPr lang="en-US" smtClean="0"/>
              <a:pPr/>
              <a:t>29</a:t>
            </a:fld>
            <a:endParaRPr lang="en-US" dirty="0"/>
          </a:p>
        </p:txBody>
      </p:sp>
      <p:sp>
        <p:nvSpPr>
          <p:cNvPr id="10" name="TextBox 2"/>
          <p:cNvSpPr txBox="1">
            <a:spLocks noChangeArrowheads="1"/>
          </p:cNvSpPr>
          <p:nvPr/>
        </p:nvSpPr>
        <p:spPr bwMode="auto">
          <a:xfrm>
            <a:off x="2561531" y="688005"/>
            <a:ext cx="4696519" cy="369332"/>
          </a:xfrm>
          <a:prstGeom prst="rect">
            <a:avLst/>
          </a:prstGeom>
          <a:noFill/>
          <a:ln w="9525">
            <a:noFill/>
            <a:miter lim="800000"/>
            <a:headEnd/>
            <a:tailEnd/>
          </a:ln>
        </p:spPr>
        <p:txBody>
          <a:bodyPr wrap="square">
            <a:spAutoFit/>
          </a:bodyPr>
          <a:lstStyle/>
          <a:p>
            <a:r>
              <a:rPr lang="en-US" sz="1600" b="1" dirty="0"/>
              <a:t>New </a:t>
            </a:r>
            <a:r>
              <a:rPr lang="en-US" sz="1800" b="1" dirty="0"/>
              <a:t>York District: Cradle of the Corps</a:t>
            </a:r>
            <a:endParaRPr lang="en-US" sz="1800" dirty="0"/>
          </a:p>
        </p:txBody>
      </p:sp>
      <p:sp>
        <p:nvSpPr>
          <p:cNvPr id="2" name="TextBox 1">
            <a:extLst>
              <a:ext uri="{FF2B5EF4-FFF2-40B4-BE49-F238E27FC236}">
                <a16:creationId xmlns:a16="http://schemas.microsoft.com/office/drawing/2014/main" id="{7C79AAAB-417E-43E7-930F-E2AE154DEABB}"/>
              </a:ext>
            </a:extLst>
          </p:cNvPr>
          <p:cNvSpPr txBox="1"/>
          <p:nvPr/>
        </p:nvSpPr>
        <p:spPr>
          <a:xfrm>
            <a:off x="242946" y="1540052"/>
            <a:ext cx="4443354" cy="3046988"/>
          </a:xfrm>
          <a:prstGeom prst="rect">
            <a:avLst/>
          </a:prstGeom>
          <a:noFill/>
        </p:spPr>
        <p:txBody>
          <a:bodyPr wrap="square" rtlCol="0">
            <a:spAutoFit/>
          </a:bodyPr>
          <a:lstStyle/>
          <a:p>
            <a:r>
              <a:rPr lang="en-US" sz="1200" dirty="0"/>
              <a:t>USACE and New York City have been connected since the beginning of our nation</a:t>
            </a:r>
          </a:p>
          <a:p>
            <a:r>
              <a:rPr lang="en-US" sz="1200" dirty="0"/>
              <a:t> </a:t>
            </a:r>
          </a:p>
          <a:p>
            <a:r>
              <a:rPr lang="en-US" sz="1200" dirty="0"/>
              <a:t>In 1801 President Thomas Jefferson assigned Colonel Jonathan Williams to serve as the first superintendent of West Point</a:t>
            </a:r>
          </a:p>
          <a:p>
            <a:r>
              <a:rPr lang="en-US" sz="1200" dirty="0"/>
              <a:t> </a:t>
            </a:r>
          </a:p>
          <a:p>
            <a:r>
              <a:rPr lang="en-US" sz="1200" dirty="0"/>
              <a:t>Colonel Williams was also responsible for coastal fortifications around New York Harbor</a:t>
            </a:r>
          </a:p>
          <a:p>
            <a:r>
              <a:rPr lang="en-US" sz="1200" dirty="0"/>
              <a:t> </a:t>
            </a:r>
          </a:p>
          <a:p>
            <a:r>
              <a:rPr lang="en-US" sz="1200" dirty="0"/>
              <a:t>Colonel Williams planned the largest fort building scheme ever attempted in the area</a:t>
            </a:r>
          </a:p>
          <a:p>
            <a:r>
              <a:rPr lang="en-US" sz="1200" dirty="0"/>
              <a:t> </a:t>
            </a:r>
          </a:p>
          <a:p>
            <a:r>
              <a:rPr lang="en-US" sz="1200" dirty="0"/>
              <a:t>No less than eight different forts or batteries were designed</a:t>
            </a:r>
          </a:p>
          <a:p>
            <a:r>
              <a:rPr lang="en-US" sz="1200" dirty="0"/>
              <a:t>&amp; built prior to the outbreak of war of the War of 1812</a:t>
            </a:r>
          </a:p>
          <a:p>
            <a:endParaRPr lang="en-US" sz="1200" dirty="0"/>
          </a:p>
        </p:txBody>
      </p:sp>
      <p:pic>
        <p:nvPicPr>
          <p:cNvPr id="8" name="Picture 7">
            <a:extLst>
              <a:ext uri="{FF2B5EF4-FFF2-40B4-BE49-F238E27FC236}">
                <a16:creationId xmlns:a16="http://schemas.microsoft.com/office/drawing/2014/main" id="{6E9016D8-3E20-42B3-8AEB-269736233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7077" y="1442214"/>
            <a:ext cx="3698029" cy="2708806"/>
          </a:xfrm>
          <a:prstGeom prst="rect">
            <a:avLst/>
          </a:prstGeom>
        </p:spPr>
      </p:pic>
      <p:pic>
        <p:nvPicPr>
          <p:cNvPr id="14" name="Picture 13">
            <a:extLst>
              <a:ext uri="{FF2B5EF4-FFF2-40B4-BE49-F238E27FC236}">
                <a16:creationId xmlns:a16="http://schemas.microsoft.com/office/drawing/2014/main" id="{4E4B0472-D521-46D0-8825-1D3B6B2580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7077" y="4009795"/>
            <a:ext cx="3698029" cy="2463662"/>
          </a:xfrm>
          <a:prstGeom prst="rect">
            <a:avLst/>
          </a:prstGeom>
        </p:spPr>
      </p:pic>
      <p:pic>
        <p:nvPicPr>
          <p:cNvPr id="16" name="Picture 15">
            <a:extLst>
              <a:ext uri="{FF2B5EF4-FFF2-40B4-BE49-F238E27FC236}">
                <a16:creationId xmlns:a16="http://schemas.microsoft.com/office/drawing/2014/main" id="{416B831C-2918-4BE3-AFD7-FC71D765C2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0648" y="4502284"/>
            <a:ext cx="1537063" cy="1921329"/>
          </a:xfrm>
          <a:prstGeom prst="rect">
            <a:avLst/>
          </a:prstGeom>
        </p:spPr>
      </p:pic>
    </p:spTree>
    <p:extLst>
      <p:ext uri="{BB962C8B-B14F-4D97-AF65-F5344CB8AC3E}">
        <p14:creationId xmlns:p14="http://schemas.microsoft.com/office/powerpoint/2010/main" val="26315320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5EDE52-EDF6-4247-B169-257F79254F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413" y="1436915"/>
            <a:ext cx="7413174" cy="4942116"/>
          </a:xfrm>
          <a:prstGeom prst="rect">
            <a:avLst/>
          </a:prstGeom>
        </p:spPr>
      </p:pic>
      <p:sp>
        <p:nvSpPr>
          <p:cNvPr id="2052" name="Rectangle 2"/>
          <p:cNvSpPr>
            <a:spLocks noChangeArrowheads="1"/>
          </p:cNvSpPr>
          <p:nvPr/>
        </p:nvSpPr>
        <p:spPr bwMode="auto">
          <a:xfrm>
            <a:off x="2130878" y="609601"/>
            <a:ext cx="4882243" cy="827314"/>
          </a:xfrm>
          <a:prstGeom prst="rect">
            <a:avLst/>
          </a:prstGeom>
          <a:noFill/>
          <a:ln w="9525">
            <a:noFill/>
            <a:miter lim="800000"/>
            <a:headEnd/>
            <a:tailEnd/>
          </a:ln>
        </p:spPr>
        <p:txBody>
          <a:bodyPr anchor="ctr"/>
          <a:lstStyle/>
          <a:p>
            <a:pPr algn="ctr"/>
            <a:r>
              <a:rPr lang="en-US" sz="2000" b="1" dirty="0"/>
              <a:t>Coastal Storm Damage Reduction</a:t>
            </a:r>
            <a:endParaRPr lang="en-US" sz="2000" dirty="0"/>
          </a:p>
          <a:p>
            <a:pPr algn="ctr"/>
            <a:r>
              <a:rPr lang="en-US" sz="1800" b="1" dirty="0"/>
              <a:t>Coney Island, Brooklyn, NY</a:t>
            </a:r>
          </a:p>
        </p:txBody>
      </p:sp>
    </p:spTree>
    <p:extLst>
      <p:ext uri="{BB962C8B-B14F-4D97-AF65-F5344CB8AC3E}">
        <p14:creationId xmlns:p14="http://schemas.microsoft.com/office/powerpoint/2010/main" val="162899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1" y="3814619"/>
            <a:ext cx="3643008" cy="2028606"/>
          </a:xfrm>
          <a:prstGeom prst="rect">
            <a:avLst/>
          </a:prstGeom>
        </p:spPr>
      </p:pic>
      <p:sp>
        <p:nvSpPr>
          <p:cNvPr id="3" name="Title 2"/>
          <p:cNvSpPr>
            <a:spLocks noGrp="1"/>
          </p:cNvSpPr>
          <p:nvPr>
            <p:ph type="title"/>
          </p:nvPr>
        </p:nvSpPr>
        <p:spPr>
          <a:xfrm>
            <a:off x="2659921" y="295248"/>
            <a:ext cx="4101739" cy="928040"/>
          </a:xfrm>
        </p:spPr>
        <p:txBody>
          <a:bodyPr>
            <a:normAutofit fontScale="90000"/>
          </a:bodyPr>
          <a:lstStyle/>
          <a:p>
            <a:pPr algn="ctr"/>
            <a:br>
              <a:rPr lang="en-US" dirty="0"/>
            </a:br>
            <a:r>
              <a:rPr lang="en-US" sz="1800" dirty="0"/>
              <a:t>Military programs </a:t>
            </a:r>
            <a:br>
              <a:rPr lang="en-US" sz="1800" dirty="0"/>
            </a:br>
            <a:r>
              <a:rPr lang="en-US" sz="1600" dirty="0"/>
              <a:t>Davis barracks</a:t>
            </a:r>
            <a:br>
              <a:rPr lang="en-US" sz="1800" dirty="0"/>
            </a:br>
            <a:endParaRPr lang="en-US" sz="1800" dirty="0"/>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979822"/>
            <a:ext cx="3643008" cy="2427701"/>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3505" y="1979822"/>
            <a:ext cx="2934487" cy="3943559"/>
          </a:xfrm>
          <a:prstGeom prst="rect">
            <a:avLst/>
          </a:prstGeom>
        </p:spPr>
      </p:pic>
      <p:sp>
        <p:nvSpPr>
          <p:cNvPr id="2" name="TextBox 1">
            <a:extLst>
              <a:ext uri="{FF2B5EF4-FFF2-40B4-BE49-F238E27FC236}">
                <a16:creationId xmlns:a16="http://schemas.microsoft.com/office/drawing/2014/main" id="{1EECBA65-34AB-4CB0-A973-4CF6F3F310C5}"/>
              </a:ext>
            </a:extLst>
          </p:cNvPr>
          <p:cNvSpPr txBox="1"/>
          <p:nvPr/>
        </p:nvSpPr>
        <p:spPr>
          <a:xfrm>
            <a:off x="1422044" y="1072791"/>
            <a:ext cx="6577495" cy="1015663"/>
          </a:xfrm>
          <a:prstGeom prst="rect">
            <a:avLst/>
          </a:prstGeom>
          <a:noFill/>
        </p:spPr>
        <p:txBody>
          <a:bodyPr wrap="square" rtlCol="0">
            <a:spAutoFit/>
          </a:bodyPr>
          <a:lstStyle/>
          <a:p>
            <a:r>
              <a:rPr lang="en-US" sz="1200" dirty="0"/>
              <a:t>Davis Barracks houses 650 cadets in a 287,000 square-foot facility consisting of six stories in the National Landmark Historic District of USMA, West Point. It was reinforced with concrete with primarily granite cladding. The architectural detailing adheres to the historic architectural theme at West Point and in accordance with the State’s Historic Preservation.  </a:t>
            </a:r>
          </a:p>
          <a:p>
            <a:endParaRPr lang="en-US" sz="1200" dirty="0"/>
          </a:p>
        </p:txBody>
      </p:sp>
      <p:sp>
        <p:nvSpPr>
          <p:cNvPr id="8" name="TextBox 7">
            <a:extLst>
              <a:ext uri="{FF2B5EF4-FFF2-40B4-BE49-F238E27FC236}">
                <a16:creationId xmlns:a16="http://schemas.microsoft.com/office/drawing/2014/main" id="{533FEDE8-DFCF-4ADD-B02A-8045D1D15CD7}"/>
              </a:ext>
            </a:extLst>
          </p:cNvPr>
          <p:cNvSpPr txBox="1"/>
          <p:nvPr/>
        </p:nvSpPr>
        <p:spPr>
          <a:xfrm>
            <a:off x="791936" y="5920592"/>
            <a:ext cx="7837713" cy="830997"/>
          </a:xfrm>
          <a:prstGeom prst="rect">
            <a:avLst/>
          </a:prstGeom>
          <a:noFill/>
        </p:spPr>
        <p:txBody>
          <a:bodyPr wrap="square" rtlCol="0">
            <a:spAutoFit/>
          </a:bodyPr>
          <a:lstStyle/>
          <a:p>
            <a:r>
              <a:rPr lang="en-US" sz="1200" dirty="0"/>
              <a:t>It includes radiant heating and cooling, dedicated outdoor air systems, heat recovery systems, solar thermal and aggressive building infiltration measures. Additional sustainable features developed include rain and grey water harvesting to lessen the impact on the waste water treatment plant and additional solar thermal provisions.  </a:t>
            </a:r>
          </a:p>
          <a:p>
            <a:endParaRPr lang="en-US" sz="1200" dirty="0"/>
          </a:p>
        </p:txBody>
      </p:sp>
    </p:spTree>
    <p:extLst>
      <p:ext uri="{BB962C8B-B14F-4D97-AF65-F5344CB8AC3E}">
        <p14:creationId xmlns:p14="http://schemas.microsoft.com/office/powerpoint/2010/main" val="2170157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95905" y="522984"/>
            <a:ext cx="6199789" cy="667485"/>
          </a:xfrm>
          <a:prstGeom prst="rect">
            <a:avLst/>
          </a:prstGeom>
        </p:spPr>
        <p:txBody>
          <a:bodyPr wrap="square" lIns="51430" tIns="25715" rIns="51430" bIns="25715">
            <a:spAutoFit/>
          </a:bodyPr>
          <a:lstStyle/>
          <a:p>
            <a:pPr algn="ctr">
              <a:defRPr/>
            </a:pPr>
            <a:r>
              <a:rPr lang="en-US" sz="2000" b="1" kern="0" dirty="0">
                <a:solidFill>
                  <a:prstClr val="black"/>
                </a:solidFill>
                <a:cs typeface="Arial" panose="020B0604020202020204" pitchFamily="34" charset="0"/>
              </a:rPr>
              <a:t>NY NJ Harbor and Tributaries </a:t>
            </a:r>
          </a:p>
          <a:p>
            <a:pPr algn="ctr">
              <a:defRPr/>
            </a:pPr>
            <a:r>
              <a:rPr lang="en-US" sz="2000" b="1" kern="0" dirty="0">
                <a:solidFill>
                  <a:prstClr val="black"/>
                </a:solidFill>
                <a:cs typeface="Arial" panose="020B0604020202020204" pitchFamily="34" charset="0"/>
              </a:rPr>
              <a:t>Coastal Storm Risk Management Feasibility Study</a:t>
            </a:r>
          </a:p>
        </p:txBody>
      </p:sp>
      <p:sp>
        <p:nvSpPr>
          <p:cNvPr id="17" name="TextBox 7">
            <a:extLst>
              <a:ext uri="{FF2B5EF4-FFF2-40B4-BE49-F238E27FC236}">
                <a16:creationId xmlns:a16="http://schemas.microsoft.com/office/drawing/2014/main" id="{4028C316-AB27-44BC-8E86-7FE86AF60D08}"/>
              </a:ext>
            </a:extLst>
          </p:cNvPr>
          <p:cNvSpPr txBox="1">
            <a:spLocks noChangeArrowheads="1"/>
          </p:cNvSpPr>
          <p:nvPr/>
        </p:nvSpPr>
        <p:spPr bwMode="auto">
          <a:xfrm>
            <a:off x="298643" y="1973346"/>
            <a:ext cx="3775336" cy="3539430"/>
          </a:xfrm>
          <a:prstGeom prst="rect">
            <a:avLst/>
          </a:prstGeom>
          <a:noFill/>
          <a:ln w="9525">
            <a:noFill/>
            <a:miter lim="800000"/>
            <a:headEnd/>
            <a:tailEnd/>
          </a:ln>
        </p:spPr>
        <p:txBody>
          <a:bodyPr wrap="square">
            <a:spAutoFit/>
          </a:bodyPr>
          <a:lstStyle/>
          <a:p>
            <a:r>
              <a:rPr lang="en-US" sz="1400" dirty="0"/>
              <a:t>Consistent with the North Atlantic Coast Comprehensive Study report, the study will perform three overarching efforts:  </a:t>
            </a:r>
          </a:p>
          <a:p>
            <a:endParaRPr lang="en-US" sz="1400" dirty="0"/>
          </a:p>
          <a:p>
            <a:pPr marL="285750" indent="-285750">
              <a:buFont typeface="Arial" panose="020B0604020202020204" pitchFamily="34" charset="0"/>
              <a:buChar char="•"/>
            </a:pPr>
            <a:r>
              <a:rPr lang="en-US" sz="1400" dirty="0"/>
              <a:t>Assess the problems, opportunities and future-without project conditions; </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Assess the feasibility of implementing system-wide CSRM solutions; and </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If system-wide solutions are not feasible, assess the feasibility of implementing site-specific solutions, such as a combination of structural, nonstructural, and natural and nature-based features (NNBF), if/as appropriate.</a:t>
            </a:r>
            <a:endParaRPr lang="en-US" sz="1400" b="1" dirty="0">
              <a:solidFill>
                <a:prstClr val="black"/>
              </a:solidFill>
              <a:latin typeface="Calibri" pitchFamily="34" charset="0"/>
            </a:endParaRPr>
          </a:p>
        </p:txBody>
      </p:sp>
      <p:pic>
        <p:nvPicPr>
          <p:cNvPr id="4" name="Picture 3">
            <a:extLst>
              <a:ext uri="{FF2B5EF4-FFF2-40B4-BE49-F238E27FC236}">
                <a16:creationId xmlns:a16="http://schemas.microsoft.com/office/drawing/2014/main" id="{59773F3A-2A6C-4F68-9EC6-0D4619987A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0115" y="1546949"/>
            <a:ext cx="4486295" cy="4788067"/>
          </a:xfrm>
          <a:prstGeom prst="rect">
            <a:avLst/>
          </a:prstGeom>
        </p:spPr>
      </p:pic>
    </p:spTree>
    <p:extLst>
      <p:ext uri="{BB962C8B-B14F-4D97-AF65-F5344CB8AC3E}">
        <p14:creationId xmlns:p14="http://schemas.microsoft.com/office/powerpoint/2010/main" val="2756337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9A257827-C34C-4251-B995-96C9C233CCC8}" type="slidenum">
              <a:rPr lang="en-US" smtClean="0"/>
              <a:pPr/>
              <a:t>33</a:t>
            </a:fld>
            <a:endParaRPr lang="en-US" dirty="0"/>
          </a:p>
        </p:txBody>
      </p:sp>
      <p:sp>
        <p:nvSpPr>
          <p:cNvPr id="6" name="Content Placeholder 3"/>
          <p:cNvSpPr txBox="1">
            <a:spLocks/>
          </p:cNvSpPr>
          <p:nvPr/>
        </p:nvSpPr>
        <p:spPr bwMode="auto">
          <a:xfrm>
            <a:off x="3092649" y="1336001"/>
            <a:ext cx="5848281" cy="18437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a:lstStyle>
          <a:p>
            <a:pPr marL="12700" indent="0">
              <a:spcBef>
                <a:spcPts val="0"/>
              </a:spcBef>
              <a:buNone/>
              <a:tabLst>
                <a:tab pos="630238" algn="l"/>
              </a:tabLst>
            </a:pPr>
            <a:r>
              <a:rPr lang="en-US" sz="1200" b="1" u="sng" dirty="0"/>
              <a:t>STUDY AREA &amp; SCOPE</a:t>
            </a:r>
            <a:endParaRPr lang="en-US" sz="1200" dirty="0"/>
          </a:p>
          <a:p>
            <a:pPr marL="298450" indent="-285750">
              <a:spcBef>
                <a:spcPts val="0"/>
              </a:spcBef>
              <a:buFont typeface="Arial" panose="020B0604020202020204" pitchFamily="34" charset="0"/>
              <a:buChar char="•"/>
              <a:tabLst>
                <a:tab pos="630238" algn="l"/>
              </a:tabLst>
            </a:pPr>
            <a:r>
              <a:rPr lang="en-US" sz="1200" dirty="0"/>
              <a:t>The largest and most densely populated of the 9 high-risk focus areas identified in the North Atlantic Coast Comprehensive Study (NACCS)</a:t>
            </a:r>
            <a:endParaRPr lang="en-US" sz="1000" dirty="0"/>
          </a:p>
          <a:p>
            <a:pPr marL="298450" indent="-285750">
              <a:spcBef>
                <a:spcPts val="0"/>
              </a:spcBef>
              <a:buFont typeface="Arial" panose="020B0604020202020204" pitchFamily="34" charset="0"/>
              <a:buChar char="•"/>
              <a:tabLst>
                <a:tab pos="630238" algn="l"/>
              </a:tabLst>
              <a:defRPr/>
            </a:pPr>
            <a:r>
              <a:rPr lang="en-US" sz="1200" dirty="0"/>
              <a:t>Area covers 2,150+ square miles and 900+ miles of affected shoreline</a:t>
            </a:r>
            <a:endParaRPr lang="en-US" sz="1000" dirty="0"/>
          </a:p>
          <a:p>
            <a:pPr marL="298450" indent="-285750">
              <a:spcBef>
                <a:spcPts val="0"/>
              </a:spcBef>
              <a:buFont typeface="Arial" panose="020B0604020202020204" pitchFamily="34" charset="0"/>
              <a:buChar char="•"/>
              <a:tabLst>
                <a:tab pos="630238" algn="l"/>
              </a:tabLst>
              <a:defRPr/>
            </a:pPr>
            <a:r>
              <a:rPr lang="en-US" sz="1200" dirty="0"/>
              <a:t>25 counties in New York &amp; New Jersey</a:t>
            </a:r>
            <a:endParaRPr lang="en-US" sz="1000" dirty="0"/>
          </a:p>
          <a:p>
            <a:pPr marL="298450" indent="-285750">
              <a:spcBef>
                <a:spcPts val="0"/>
              </a:spcBef>
              <a:buFont typeface="Arial" panose="020B0604020202020204" pitchFamily="34" charset="0"/>
              <a:buChar char="•"/>
              <a:tabLst>
                <a:tab pos="630238" algn="l"/>
              </a:tabLst>
              <a:defRPr/>
            </a:pPr>
            <a:r>
              <a:rPr lang="en-US" sz="1200" dirty="0"/>
              <a:t>Affected population of roughly 16 million people, including New York City and the six most populated cities in New Jersey</a:t>
            </a:r>
          </a:p>
          <a:p>
            <a:pPr marL="298450" indent="-285750">
              <a:spcBef>
                <a:spcPts val="0"/>
              </a:spcBef>
              <a:buFont typeface="Arial" panose="020B0604020202020204" pitchFamily="34" charset="0"/>
              <a:buChar char="•"/>
              <a:tabLst>
                <a:tab pos="630238" algn="l"/>
              </a:tabLst>
              <a:defRPr/>
            </a:pPr>
            <a:r>
              <a:rPr kumimoji="0" lang="en-US" sz="1200" b="0" i="0" u="none" strike="noStrike" kern="0" cap="none" spc="0" normalizeH="0" noProof="0" dirty="0">
                <a:ln>
                  <a:noFill/>
                </a:ln>
                <a:solidFill>
                  <a:srgbClr val="000000"/>
                </a:solidFill>
                <a:effectLst/>
                <a:uLnTx/>
                <a:uFillTx/>
                <a:latin typeface="Arial"/>
              </a:rPr>
              <a:t>Study Cost </a:t>
            </a:r>
            <a:r>
              <a:rPr lang="en-US" sz="1200" kern="0" dirty="0">
                <a:solidFill>
                  <a:srgbClr val="000000"/>
                </a:solidFill>
                <a:latin typeface="Arial"/>
              </a:rPr>
              <a:t>$19.4M </a:t>
            </a:r>
          </a:p>
          <a:p>
            <a:pPr marL="298450" indent="-285750">
              <a:spcBef>
                <a:spcPts val="0"/>
              </a:spcBef>
              <a:buFont typeface="Arial" panose="020B0604020202020204" pitchFamily="34" charset="0"/>
              <a:buChar char="•"/>
              <a:tabLst>
                <a:tab pos="630238" algn="l"/>
              </a:tabLst>
              <a:defRPr/>
            </a:pPr>
            <a:r>
              <a:rPr kumimoji="0" lang="en-US" sz="1200" b="0" i="0" u="none" strike="noStrike" kern="0" cap="none" spc="0" normalizeH="0" noProof="0" dirty="0">
                <a:ln>
                  <a:noFill/>
                </a:ln>
                <a:solidFill>
                  <a:srgbClr val="000000"/>
                </a:solidFill>
                <a:effectLst/>
                <a:uLnTx/>
                <a:uFillTx/>
                <a:latin typeface="Arial"/>
              </a:rPr>
              <a:t>Study Schedule: Requesting Extension to 2024 Completion, pending further funding</a:t>
            </a:r>
          </a:p>
        </p:txBody>
      </p:sp>
      <p:pic>
        <p:nvPicPr>
          <p:cNvPr id="5" name="Picture 4"/>
          <p:cNvPicPr>
            <a:picLocks noChangeAspect="1"/>
          </p:cNvPicPr>
          <p:nvPr/>
        </p:nvPicPr>
        <p:blipFill>
          <a:blip r:embed="rId3"/>
          <a:stretch>
            <a:fillRect/>
          </a:stretch>
        </p:blipFill>
        <p:spPr>
          <a:xfrm>
            <a:off x="242435" y="1312599"/>
            <a:ext cx="2739098" cy="3637362"/>
          </a:xfrm>
          <a:prstGeom prst="rect">
            <a:avLst/>
          </a:prstGeom>
        </p:spPr>
      </p:pic>
      <p:pic>
        <p:nvPicPr>
          <p:cNvPr id="7" name="Content Placeholder 4">
            <a:extLst>
              <a:ext uri="{FF2B5EF4-FFF2-40B4-BE49-F238E27FC236}">
                <a16:creationId xmlns:a16="http://schemas.microsoft.com/office/drawing/2014/main" id="{F6A4B9A9-5416-45BA-BE7A-2E1DF7BE96DC}"/>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5436625" y="4676260"/>
            <a:ext cx="3596258" cy="2021097"/>
          </a:xfrm>
        </p:spPr>
      </p:pic>
      <p:sp>
        <p:nvSpPr>
          <p:cNvPr id="8" name="Content Placeholder 3">
            <a:extLst>
              <a:ext uri="{FF2B5EF4-FFF2-40B4-BE49-F238E27FC236}">
                <a16:creationId xmlns:a16="http://schemas.microsoft.com/office/drawing/2014/main" id="{8378A22E-5CE8-4C67-B490-08FB09871F14}"/>
              </a:ext>
            </a:extLst>
          </p:cNvPr>
          <p:cNvSpPr txBox="1">
            <a:spLocks/>
          </p:cNvSpPr>
          <p:nvPr/>
        </p:nvSpPr>
        <p:spPr bwMode="auto">
          <a:xfrm>
            <a:off x="3092649" y="3342599"/>
            <a:ext cx="6051351" cy="14468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a:lstStyle>
          <a:p>
            <a:pPr marL="12700" indent="0">
              <a:spcBef>
                <a:spcPts val="0"/>
              </a:spcBef>
              <a:buNone/>
              <a:tabLst>
                <a:tab pos="630238" algn="l"/>
              </a:tabLst>
            </a:pPr>
            <a:r>
              <a:rPr lang="en-US" sz="1200" b="1" u="sng" dirty="0"/>
              <a:t>COASTAL STORM RISKS &amp; DAMAGES</a:t>
            </a:r>
            <a:endParaRPr lang="en-US" sz="1200" dirty="0"/>
          </a:p>
          <a:p>
            <a:pPr marL="298450" indent="-285750">
              <a:spcBef>
                <a:spcPts val="0"/>
              </a:spcBef>
              <a:buFont typeface="Arial" panose="020B0604020202020204" pitchFamily="34" charset="0"/>
              <a:buChar char="•"/>
              <a:tabLst>
                <a:tab pos="630238" algn="l"/>
              </a:tabLst>
            </a:pPr>
            <a:r>
              <a:rPr lang="en-US" sz="1200" dirty="0"/>
              <a:t>Over 275,000 Structures at Risk in Study Area</a:t>
            </a:r>
          </a:p>
          <a:p>
            <a:pPr marL="298450" indent="-285750">
              <a:spcBef>
                <a:spcPts val="0"/>
              </a:spcBef>
              <a:buFont typeface="Arial" panose="020B0604020202020204" pitchFamily="34" charset="0"/>
              <a:buChar char="•"/>
              <a:tabLst>
                <a:tab pos="630238" algn="l"/>
              </a:tabLst>
            </a:pPr>
            <a:r>
              <a:rPr lang="en-US" sz="1200" dirty="0"/>
              <a:t>Significant Potential for Future Life/Safety Risks</a:t>
            </a:r>
          </a:p>
          <a:p>
            <a:pPr marL="298450" indent="-285750">
              <a:spcBef>
                <a:spcPts val="0"/>
              </a:spcBef>
              <a:buFont typeface="Arial" panose="020B0604020202020204" pitchFamily="34" charset="0"/>
              <a:buChar char="•"/>
              <a:tabLst>
                <a:tab pos="630238" algn="l"/>
              </a:tabLst>
            </a:pPr>
            <a:r>
              <a:rPr lang="en-US" sz="1200" dirty="0"/>
              <a:t>Incorporates Dozens of Other Ongoing and Planned CSRM Projects in Study Area</a:t>
            </a:r>
            <a:endParaRPr lang="en-US" sz="1000" dirty="0"/>
          </a:p>
          <a:p>
            <a:pPr marL="298450" indent="-285750">
              <a:spcBef>
                <a:spcPts val="0"/>
              </a:spcBef>
              <a:buFont typeface="Arial" panose="020B0604020202020204" pitchFamily="34" charset="0"/>
              <a:buChar char="•"/>
              <a:tabLst>
                <a:tab pos="630238" algn="l"/>
              </a:tabLst>
              <a:defRPr/>
            </a:pPr>
            <a:r>
              <a:rPr lang="en-US" sz="1200" dirty="0"/>
              <a:t>Present Value Damages for 100-Year Storm Range from $100+B for Intermediate Sea Level Rise to over </a:t>
            </a:r>
          </a:p>
          <a:p>
            <a:pPr marL="12700" indent="0">
              <a:spcBef>
                <a:spcPts val="0"/>
              </a:spcBef>
              <a:buNone/>
              <a:tabLst>
                <a:tab pos="630238" algn="l"/>
              </a:tabLst>
              <a:defRPr/>
            </a:pPr>
            <a:r>
              <a:rPr lang="en-US" sz="1200" dirty="0"/>
              <a:t>       $350B for High Sea Level</a:t>
            </a:r>
          </a:p>
          <a:p>
            <a:pPr marL="12700" indent="0">
              <a:spcBef>
                <a:spcPts val="0"/>
              </a:spcBef>
              <a:buNone/>
              <a:tabLst>
                <a:tab pos="630238" algn="l"/>
              </a:tabLst>
              <a:defRPr/>
            </a:pPr>
            <a:r>
              <a:rPr lang="en-US" sz="1200" dirty="0"/>
              <a:t>       Rise Projection</a:t>
            </a:r>
            <a:endParaRPr kumimoji="0" lang="en-US" sz="1200" b="0" i="0" u="none" strike="noStrike" kern="0" cap="none" spc="0" normalizeH="0" noProof="0" dirty="0">
              <a:ln>
                <a:noFill/>
              </a:ln>
              <a:solidFill>
                <a:srgbClr val="000000"/>
              </a:solidFill>
              <a:effectLst/>
              <a:uLnTx/>
              <a:uFillTx/>
              <a:latin typeface="Arial"/>
            </a:endParaRPr>
          </a:p>
        </p:txBody>
      </p:sp>
      <p:sp>
        <p:nvSpPr>
          <p:cNvPr id="9" name="Content Placeholder 3">
            <a:extLst>
              <a:ext uri="{FF2B5EF4-FFF2-40B4-BE49-F238E27FC236}">
                <a16:creationId xmlns:a16="http://schemas.microsoft.com/office/drawing/2014/main" id="{C720142F-DA2C-4036-A92C-8A9DB913D1A2}"/>
              </a:ext>
            </a:extLst>
          </p:cNvPr>
          <p:cNvSpPr txBox="1">
            <a:spLocks/>
          </p:cNvSpPr>
          <p:nvPr/>
        </p:nvSpPr>
        <p:spPr bwMode="auto">
          <a:xfrm>
            <a:off x="427375" y="4940268"/>
            <a:ext cx="5009250" cy="16820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a:lstStyle>
          <a:p>
            <a:pPr marL="12700" indent="0">
              <a:spcBef>
                <a:spcPts val="0"/>
              </a:spcBef>
              <a:buNone/>
              <a:tabLst>
                <a:tab pos="630238" algn="l"/>
              </a:tabLst>
            </a:pPr>
            <a:r>
              <a:rPr lang="en-US" sz="1200" b="1" u="sng" dirty="0"/>
              <a:t>ALTERNATIVES</a:t>
            </a:r>
            <a:endParaRPr lang="en-US" sz="1200" dirty="0"/>
          </a:p>
          <a:p>
            <a:pPr marL="298450" indent="-285750">
              <a:spcBef>
                <a:spcPts val="0"/>
              </a:spcBef>
              <a:buFont typeface="Arial" panose="020B0604020202020204" pitchFamily="34" charset="0"/>
              <a:buChar char="•"/>
              <a:tabLst>
                <a:tab pos="630238" algn="l"/>
              </a:tabLst>
            </a:pPr>
            <a:r>
              <a:rPr lang="en-US" sz="1200" dirty="0"/>
              <a:t>Span spectrum from Large In-Water Storm Surge Gates to Shoreline-Based Structures</a:t>
            </a:r>
          </a:p>
          <a:p>
            <a:pPr marL="298450" indent="-285750">
              <a:spcBef>
                <a:spcPts val="0"/>
              </a:spcBef>
              <a:buFont typeface="Arial" panose="020B0604020202020204" pitchFamily="34" charset="0"/>
              <a:buChar char="•"/>
              <a:tabLst>
                <a:tab pos="630238" algn="l"/>
              </a:tabLst>
            </a:pPr>
            <a:r>
              <a:rPr lang="en-US" sz="1200" dirty="0"/>
              <a:t>Alternative Present Worth Cost Ranges from $62B to $10B</a:t>
            </a:r>
          </a:p>
          <a:p>
            <a:pPr marL="298450" indent="-285750">
              <a:spcBef>
                <a:spcPts val="0"/>
              </a:spcBef>
              <a:buFont typeface="Arial" panose="020B0604020202020204" pitchFamily="34" charset="0"/>
              <a:buChar char="•"/>
              <a:tabLst>
                <a:tab pos="630238" algn="l"/>
              </a:tabLst>
              <a:defRPr/>
            </a:pPr>
            <a:r>
              <a:rPr lang="en-US" sz="1200" dirty="0"/>
              <a:t>Best Solution Appears to Involve Multiple, Layered Features</a:t>
            </a:r>
          </a:p>
          <a:p>
            <a:pPr marL="298450" indent="-285750">
              <a:spcBef>
                <a:spcPts val="0"/>
              </a:spcBef>
              <a:buFont typeface="Arial" panose="020B0604020202020204" pitchFamily="34" charset="0"/>
              <a:buChar char="•"/>
              <a:tabLst>
                <a:tab pos="630238" algn="l"/>
              </a:tabLst>
              <a:defRPr/>
            </a:pPr>
            <a:r>
              <a:rPr lang="en-US" sz="1200" kern="0" dirty="0">
                <a:solidFill>
                  <a:srgbClr val="000000"/>
                </a:solidFill>
                <a:latin typeface="Arial"/>
              </a:rPr>
              <a:t>Possible Phased Implementation:  Actionable Features Constructed in Short-Term, Features Requiring More Evaluation &amp; Design and Adaptation </a:t>
            </a:r>
            <a:r>
              <a:rPr lang="en-US" sz="1200" kern="0" dirty="0">
                <a:solidFill>
                  <a:srgbClr val="000000"/>
                </a:solidFill>
              </a:rPr>
              <a:t>(due to further possible sea level rise)</a:t>
            </a:r>
            <a:r>
              <a:rPr lang="en-US" sz="1200" kern="0" dirty="0">
                <a:solidFill>
                  <a:srgbClr val="000000"/>
                </a:solidFill>
                <a:latin typeface="Arial"/>
              </a:rPr>
              <a:t> in Longer-Term</a:t>
            </a:r>
            <a:endParaRPr kumimoji="0" lang="en-US" sz="1200" b="0" i="0" u="none" strike="noStrike" kern="0" cap="none" spc="0" normalizeH="0" noProof="0" dirty="0">
              <a:ln>
                <a:noFill/>
              </a:ln>
              <a:solidFill>
                <a:srgbClr val="000000"/>
              </a:solidFill>
              <a:effectLst/>
              <a:uLnTx/>
              <a:uFillTx/>
              <a:latin typeface="Arial"/>
            </a:endParaRPr>
          </a:p>
        </p:txBody>
      </p:sp>
      <p:sp>
        <p:nvSpPr>
          <p:cNvPr id="3" name="TextBox 2">
            <a:extLst>
              <a:ext uri="{FF2B5EF4-FFF2-40B4-BE49-F238E27FC236}">
                <a16:creationId xmlns:a16="http://schemas.microsoft.com/office/drawing/2014/main" id="{326D3430-BFE4-4B86-825C-F162DA8F32B4}"/>
              </a:ext>
            </a:extLst>
          </p:cNvPr>
          <p:cNvSpPr txBox="1"/>
          <p:nvPr/>
        </p:nvSpPr>
        <p:spPr>
          <a:xfrm>
            <a:off x="5837712" y="6387836"/>
            <a:ext cx="3103218" cy="253916"/>
          </a:xfrm>
          <a:prstGeom prst="rect">
            <a:avLst/>
          </a:prstGeom>
          <a:solidFill>
            <a:schemeClr val="tx2"/>
          </a:solidFill>
        </p:spPr>
        <p:txBody>
          <a:bodyPr wrap="square" rtlCol="0">
            <a:spAutoFit/>
          </a:bodyPr>
          <a:lstStyle/>
          <a:p>
            <a:pPr algn="ctr"/>
            <a:r>
              <a:rPr lang="en-US" sz="1050" b="1" dirty="0">
                <a:ln w="6350">
                  <a:noFill/>
                </a:ln>
              </a:rPr>
              <a:t>Conceptual Jamaica Bay Storm Surge Gate</a:t>
            </a:r>
          </a:p>
        </p:txBody>
      </p:sp>
      <p:sp>
        <p:nvSpPr>
          <p:cNvPr id="44" name="Arrow: Right 43">
            <a:extLst>
              <a:ext uri="{FF2B5EF4-FFF2-40B4-BE49-F238E27FC236}">
                <a16:creationId xmlns:a16="http://schemas.microsoft.com/office/drawing/2014/main" id="{315267F1-C84E-4AFB-A8FD-71C3F8AE7B31}"/>
              </a:ext>
            </a:extLst>
          </p:cNvPr>
          <p:cNvSpPr/>
          <p:nvPr/>
        </p:nvSpPr>
        <p:spPr>
          <a:xfrm rot="8837958">
            <a:off x="7590333" y="5393644"/>
            <a:ext cx="251002" cy="156815"/>
          </a:xfrm>
          <a:prstGeom prst="rightArrow">
            <a:avLst/>
          </a:prstGeom>
          <a:solidFill>
            <a:schemeClr val="tx2">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6019048-70F8-46C3-874F-CF0FD00EE994}"/>
              </a:ext>
            </a:extLst>
          </p:cNvPr>
          <p:cNvSpPr/>
          <p:nvPr/>
        </p:nvSpPr>
        <p:spPr>
          <a:xfrm>
            <a:off x="1395905" y="522984"/>
            <a:ext cx="6199789" cy="667485"/>
          </a:xfrm>
          <a:prstGeom prst="rect">
            <a:avLst/>
          </a:prstGeom>
        </p:spPr>
        <p:txBody>
          <a:bodyPr wrap="square" lIns="51430" tIns="25715" rIns="51430" bIns="25715">
            <a:spAutoFit/>
          </a:bodyPr>
          <a:lstStyle/>
          <a:p>
            <a:pPr algn="ctr">
              <a:defRPr/>
            </a:pPr>
            <a:r>
              <a:rPr lang="en-US" sz="2000" b="1" kern="0" dirty="0">
                <a:solidFill>
                  <a:prstClr val="black"/>
                </a:solidFill>
                <a:cs typeface="Arial" panose="020B0604020202020204" pitchFamily="34" charset="0"/>
              </a:rPr>
              <a:t>NY NJ Harbor and Tributaries </a:t>
            </a:r>
          </a:p>
          <a:p>
            <a:pPr algn="ctr">
              <a:defRPr/>
            </a:pPr>
            <a:r>
              <a:rPr lang="en-US" sz="2000" b="1" kern="0" dirty="0">
                <a:solidFill>
                  <a:prstClr val="black"/>
                </a:solidFill>
                <a:cs typeface="Arial" panose="020B0604020202020204" pitchFamily="34" charset="0"/>
              </a:rPr>
              <a:t>Coastal Storm Risk Management Feasibility Study</a:t>
            </a:r>
          </a:p>
        </p:txBody>
      </p:sp>
    </p:spTree>
    <p:extLst>
      <p:ext uri="{BB962C8B-B14F-4D97-AF65-F5344CB8AC3E}">
        <p14:creationId xmlns:p14="http://schemas.microsoft.com/office/powerpoint/2010/main" val="28363818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80756" y="385687"/>
            <a:ext cx="6045373" cy="563908"/>
          </a:xfrm>
          <a:prstGeom prst="rect">
            <a:avLst/>
          </a:prstGeom>
          <a:noFill/>
        </p:spPr>
        <p:txBody>
          <a:bodyPr wrap="square">
            <a:spAutoFit/>
          </a:bodyPr>
          <a:lstStyle/>
          <a:p>
            <a:pPr algn="ctr" fontAlgn="auto">
              <a:lnSpc>
                <a:spcPts val="1800"/>
              </a:lnSpc>
              <a:spcBef>
                <a:spcPts val="0"/>
              </a:spcBef>
              <a:spcAft>
                <a:spcPts val="0"/>
              </a:spcAft>
              <a:defRPr/>
            </a:pPr>
            <a:r>
              <a:rPr lang="en-US" sz="1600" b="1" kern="0" dirty="0">
                <a:solidFill>
                  <a:srgbClr val="000000"/>
                </a:solidFill>
                <a:latin typeface="Arial"/>
                <a:ea typeface="+mn-ea"/>
              </a:rPr>
              <a:t>Hudson Raritan Estuary</a:t>
            </a:r>
            <a:r>
              <a:rPr lang="en-US" sz="1600" b="1" dirty="0">
                <a:solidFill>
                  <a:srgbClr val="000000"/>
                </a:solidFill>
                <a:latin typeface="Arial"/>
                <a:ea typeface="+mn-ea"/>
              </a:rPr>
              <a:t>, NY &amp; NJ </a:t>
            </a:r>
          </a:p>
          <a:p>
            <a:pPr algn="ctr" fontAlgn="auto">
              <a:lnSpc>
                <a:spcPts val="1800"/>
              </a:lnSpc>
              <a:spcBef>
                <a:spcPts val="0"/>
              </a:spcBef>
              <a:spcAft>
                <a:spcPts val="0"/>
              </a:spcAft>
              <a:defRPr/>
            </a:pPr>
            <a:r>
              <a:rPr lang="en-US" sz="1600" b="1" dirty="0">
                <a:solidFill>
                  <a:srgbClr val="000000"/>
                </a:solidFill>
                <a:latin typeface="Arial"/>
                <a:ea typeface="+mn-ea"/>
              </a:rPr>
              <a:t>Ecosystem Restoration</a:t>
            </a:r>
            <a:endParaRPr lang="en-US" sz="1600" b="1" kern="0" dirty="0">
              <a:solidFill>
                <a:srgbClr val="000000"/>
              </a:solidFill>
              <a:latin typeface="Arial"/>
              <a:ea typeface="+mn-ea"/>
            </a:endParaRPr>
          </a:p>
        </p:txBody>
      </p:sp>
      <p:grpSp>
        <p:nvGrpSpPr>
          <p:cNvPr id="10" name="Group 9"/>
          <p:cNvGrpSpPr/>
          <p:nvPr/>
        </p:nvGrpSpPr>
        <p:grpSpPr>
          <a:xfrm>
            <a:off x="5426097" y="1691403"/>
            <a:ext cx="3603936" cy="4777894"/>
            <a:chOff x="466988" y="728117"/>
            <a:chExt cx="5461697" cy="7064380"/>
          </a:xfrm>
        </p:grpSpPr>
        <p:sp>
          <p:nvSpPr>
            <p:cNvPr id="17" name="TextBox 16"/>
            <p:cNvSpPr txBox="1"/>
            <p:nvPr/>
          </p:nvSpPr>
          <p:spPr>
            <a:xfrm>
              <a:off x="2467771" y="1495062"/>
              <a:ext cx="1538355" cy="307168"/>
            </a:xfrm>
            <a:prstGeom prst="rect">
              <a:avLst/>
            </a:prstGeom>
            <a:noFill/>
          </p:spPr>
          <p:txBody>
            <a:bodyPr wrap="square" rtlCol="0">
              <a:spAutoFit/>
            </a:bodyPr>
            <a:lstStyle/>
            <a:p>
              <a:endParaRPr lang="en-US" sz="750" b="1" dirty="0">
                <a:solidFill>
                  <a:prstClr val="black"/>
                </a:solidFill>
              </a:endParaRPr>
            </a:p>
          </p:txBody>
        </p:sp>
        <p:sp>
          <p:nvSpPr>
            <p:cNvPr id="18" name="TextBox 17"/>
            <p:cNvSpPr txBox="1"/>
            <p:nvPr/>
          </p:nvSpPr>
          <p:spPr>
            <a:xfrm>
              <a:off x="2478715" y="1865885"/>
              <a:ext cx="1810493" cy="307168"/>
            </a:xfrm>
            <a:prstGeom prst="rect">
              <a:avLst/>
            </a:prstGeom>
            <a:noFill/>
          </p:spPr>
          <p:txBody>
            <a:bodyPr wrap="square" rtlCol="0">
              <a:spAutoFit/>
            </a:bodyPr>
            <a:lstStyle/>
            <a:p>
              <a:endParaRPr lang="en-US" sz="750" b="1" dirty="0">
                <a:solidFill>
                  <a:prstClr val="black"/>
                </a:solidFill>
              </a:endParaRPr>
            </a:p>
          </p:txBody>
        </p:sp>
        <p:sp>
          <p:nvSpPr>
            <p:cNvPr id="19" name="TextBox 18"/>
            <p:cNvSpPr txBox="1"/>
            <p:nvPr/>
          </p:nvSpPr>
          <p:spPr>
            <a:xfrm>
              <a:off x="2467771" y="2271098"/>
              <a:ext cx="3460914" cy="307168"/>
            </a:xfrm>
            <a:prstGeom prst="rect">
              <a:avLst/>
            </a:prstGeom>
            <a:noFill/>
          </p:spPr>
          <p:txBody>
            <a:bodyPr wrap="square" rtlCol="0">
              <a:spAutoFit/>
            </a:bodyPr>
            <a:lstStyle/>
            <a:p>
              <a:endParaRPr lang="en-US" sz="750" b="1" dirty="0">
                <a:solidFill>
                  <a:prstClr val="black"/>
                </a:solidFill>
              </a:endParaRPr>
            </a:p>
          </p:txBody>
        </p:sp>
        <p:sp>
          <p:nvSpPr>
            <p:cNvPr id="23" name="TextBox 22"/>
            <p:cNvSpPr txBox="1"/>
            <p:nvPr/>
          </p:nvSpPr>
          <p:spPr>
            <a:xfrm>
              <a:off x="1822219" y="728117"/>
              <a:ext cx="3391450" cy="4918490"/>
            </a:xfrm>
            <a:prstGeom prst="rect">
              <a:avLst/>
            </a:prstGeom>
            <a:noFill/>
          </p:spPr>
          <p:txBody>
            <a:bodyPr wrap="square" rtlCol="0">
              <a:spAutoFit/>
            </a:bodyPr>
            <a:lstStyle/>
            <a:p>
              <a:pPr marL="128588" indent="-128588">
                <a:spcBef>
                  <a:spcPts val="450"/>
                </a:spcBef>
                <a:spcAft>
                  <a:spcPts val="450"/>
                </a:spcAft>
                <a:buFont typeface="Arial" panose="020B0604020202020204" pitchFamily="34" charset="0"/>
                <a:buChar char="•"/>
              </a:pPr>
              <a:r>
                <a:rPr lang="en-US" sz="1200" b="1" dirty="0">
                  <a:solidFill>
                    <a:prstClr val="black"/>
                  </a:solidFill>
                </a:rPr>
                <a:t>Lower Passaic  River: 2 Sites</a:t>
              </a:r>
            </a:p>
            <a:p>
              <a:pPr marL="128588" indent="-128588">
                <a:spcBef>
                  <a:spcPts val="450"/>
                </a:spcBef>
                <a:spcAft>
                  <a:spcPts val="450"/>
                </a:spcAft>
                <a:buFont typeface="Arial" panose="020B0604020202020204" pitchFamily="34" charset="0"/>
                <a:buChar char="•"/>
              </a:pPr>
              <a:r>
                <a:rPr lang="en-US" sz="1200" b="1" dirty="0">
                  <a:solidFill>
                    <a:prstClr val="black"/>
                  </a:solidFill>
                </a:rPr>
                <a:t>Hackensack River: 2 Sites</a:t>
              </a:r>
            </a:p>
            <a:p>
              <a:pPr marL="128588" indent="-128588">
                <a:spcBef>
                  <a:spcPts val="450"/>
                </a:spcBef>
                <a:spcAft>
                  <a:spcPts val="450"/>
                </a:spcAft>
                <a:buFont typeface="Arial" panose="020B0604020202020204" pitchFamily="34" charset="0"/>
                <a:buChar char="•"/>
              </a:pPr>
              <a:r>
                <a:rPr lang="en-US" sz="1200" b="1" dirty="0">
                  <a:solidFill>
                    <a:prstClr val="black"/>
                  </a:solidFill>
                </a:rPr>
                <a:t>Bronx River: 5 Sites </a:t>
              </a:r>
            </a:p>
            <a:p>
              <a:pPr marL="128588" indent="-128588">
                <a:spcBef>
                  <a:spcPts val="450"/>
                </a:spcBef>
                <a:spcAft>
                  <a:spcPts val="450"/>
                </a:spcAft>
                <a:buFont typeface="Arial" panose="020B0604020202020204" pitchFamily="34" charset="0"/>
                <a:buChar char="•"/>
              </a:pPr>
              <a:r>
                <a:rPr lang="en-US" sz="1200" b="1" dirty="0">
                  <a:solidFill>
                    <a:prstClr val="black"/>
                  </a:solidFill>
                </a:rPr>
                <a:t>Flushing Creek: 1 Site</a:t>
              </a:r>
            </a:p>
            <a:p>
              <a:pPr marL="128588" indent="-128588">
                <a:spcBef>
                  <a:spcPts val="450"/>
                </a:spcBef>
                <a:spcAft>
                  <a:spcPts val="450"/>
                </a:spcAft>
                <a:buFont typeface="Arial" panose="020B0604020202020204" pitchFamily="34" charset="0"/>
                <a:buChar char="•"/>
              </a:pPr>
              <a:r>
                <a:rPr lang="en-US" sz="1200" b="1" dirty="0">
                  <a:solidFill>
                    <a:prstClr val="black"/>
                  </a:solidFill>
                </a:rPr>
                <a:t> Jamaica Bay: 2 Perimeter Sites +  5 Marsh Islands </a:t>
              </a:r>
            </a:p>
            <a:p>
              <a:pPr marL="128588" indent="-128588">
                <a:spcBef>
                  <a:spcPts val="450"/>
                </a:spcBef>
                <a:spcAft>
                  <a:spcPts val="450"/>
                </a:spcAft>
                <a:buFont typeface="Arial" panose="020B0604020202020204" pitchFamily="34" charset="0"/>
                <a:buChar char="•"/>
              </a:pPr>
              <a:r>
                <a:rPr lang="en-US" sz="1200" b="1" dirty="0">
                  <a:solidFill>
                    <a:prstClr val="black"/>
                  </a:solidFill>
                </a:rPr>
                <a:t>3 Oyster restoration sites</a:t>
              </a:r>
            </a:p>
            <a:p>
              <a:pPr marL="128588" indent="-128588">
                <a:spcBef>
                  <a:spcPts val="450"/>
                </a:spcBef>
                <a:spcAft>
                  <a:spcPts val="450"/>
                </a:spcAft>
                <a:buFont typeface="Arial" panose="020B0604020202020204" pitchFamily="34" charset="0"/>
                <a:buChar char="•"/>
              </a:pPr>
              <a:endParaRPr lang="en-US" sz="1200" b="1" dirty="0">
                <a:solidFill>
                  <a:prstClr val="black"/>
                </a:solidFill>
              </a:endParaRPr>
            </a:p>
            <a:p>
              <a:pPr marL="128588" indent="-128588">
                <a:buFont typeface="Arial" panose="020B0604020202020204" pitchFamily="34" charset="0"/>
                <a:buChar char="•"/>
              </a:pPr>
              <a:endParaRPr lang="en-US" sz="1200" b="1" dirty="0">
                <a:solidFill>
                  <a:prstClr val="black"/>
                </a:solidFill>
              </a:endParaRPr>
            </a:p>
            <a:p>
              <a:pPr marL="128588" indent="-128588">
                <a:buFont typeface="Arial" panose="020B0604020202020204" pitchFamily="34" charset="0"/>
                <a:buChar char="•"/>
              </a:pPr>
              <a:endParaRPr lang="en-US" sz="1200" b="1" dirty="0">
                <a:solidFill>
                  <a:prstClr val="black"/>
                </a:solidFill>
              </a:endParaRPr>
            </a:p>
            <a:p>
              <a:pPr marL="128588" indent="-128588">
                <a:buFont typeface="Arial" panose="020B0604020202020204" pitchFamily="34" charset="0"/>
                <a:buChar char="•"/>
              </a:pPr>
              <a:endParaRPr lang="en-US" sz="1200" b="1" dirty="0">
                <a:solidFill>
                  <a:prstClr val="black"/>
                </a:solidFill>
              </a:endParaRPr>
            </a:p>
            <a:p>
              <a:pPr marL="128588" indent="-128588">
                <a:buFont typeface="Arial" panose="020B0604020202020204" pitchFamily="34" charset="0"/>
                <a:buChar char="•"/>
              </a:pPr>
              <a:endParaRPr lang="en-US" sz="1200" b="1" dirty="0">
                <a:solidFill>
                  <a:prstClr val="black"/>
                </a:solidFill>
              </a:endParaRPr>
            </a:p>
          </p:txBody>
        </p:sp>
        <p:sp>
          <p:nvSpPr>
            <p:cNvPr id="27" name="TextBox 26"/>
            <p:cNvSpPr txBox="1"/>
            <p:nvPr/>
          </p:nvSpPr>
          <p:spPr>
            <a:xfrm>
              <a:off x="2478715" y="2684818"/>
              <a:ext cx="1886553" cy="307168"/>
            </a:xfrm>
            <a:prstGeom prst="rect">
              <a:avLst/>
            </a:prstGeom>
            <a:noFill/>
          </p:spPr>
          <p:txBody>
            <a:bodyPr wrap="square" rtlCol="0">
              <a:spAutoFit/>
            </a:bodyPr>
            <a:lstStyle/>
            <a:p>
              <a:endParaRPr lang="en-US" sz="750" b="1" dirty="0">
                <a:solidFill>
                  <a:prstClr val="black"/>
                </a:solidFill>
              </a:endParaRPr>
            </a:p>
          </p:txBody>
        </p:sp>
        <p:sp>
          <p:nvSpPr>
            <p:cNvPr id="29" name="Rectangle 28"/>
            <p:cNvSpPr/>
            <p:nvPr/>
          </p:nvSpPr>
          <p:spPr>
            <a:xfrm>
              <a:off x="466988" y="7109900"/>
              <a:ext cx="5213737" cy="682597"/>
            </a:xfrm>
            <a:prstGeom prst="rect">
              <a:avLst/>
            </a:prstGeom>
          </p:spPr>
          <p:txBody>
            <a:bodyPr wrap="square">
              <a:spAutoFit/>
            </a:bodyPr>
            <a:lstStyle/>
            <a:p>
              <a:pPr algn="ctr"/>
              <a:r>
                <a:rPr lang="en-US" sz="1200" b="1" dirty="0"/>
                <a:t>“Recommended Plan” (20 Sites) and </a:t>
              </a:r>
            </a:p>
            <a:p>
              <a:pPr algn="ctr"/>
              <a:r>
                <a:rPr lang="en-US" sz="1200" b="1" dirty="0"/>
                <a:t> Future “Spin-off Feasibility Studies” </a:t>
              </a:r>
            </a:p>
          </p:txBody>
        </p:sp>
      </p:grpSp>
      <p:sp>
        <p:nvSpPr>
          <p:cNvPr id="30" name="TextBox 34"/>
          <p:cNvSpPr txBox="1">
            <a:spLocks noChangeArrowheads="1"/>
          </p:cNvSpPr>
          <p:nvPr/>
        </p:nvSpPr>
        <p:spPr bwMode="auto">
          <a:xfrm>
            <a:off x="254872" y="1430828"/>
            <a:ext cx="2643449" cy="1713926"/>
          </a:xfrm>
          <a:prstGeom prst="rect">
            <a:avLst/>
          </a:prstGeom>
          <a:noFill/>
          <a:ln w="9525">
            <a:noFill/>
            <a:miter lim="800000"/>
            <a:headEnd/>
            <a:tailEnd/>
          </a:ln>
        </p:spPr>
        <p:txBody>
          <a:bodyPr wrap="square" lIns="51430" tIns="25715" rIns="51430" bIns="25715">
            <a:spAutoFit/>
          </a:bodyPr>
          <a:lstStyle/>
          <a:p>
            <a:r>
              <a:rPr lang="en-US" sz="1200" dirty="0">
                <a:cs typeface="Arial" pitchFamily="34" charset="0"/>
              </a:rPr>
              <a:t>Ecosystem Restoration-  Identify water resource problems and restoration opportunities within 8 Planning Regions in the Port District 25 mile radius around Statue of Liberty. The Recommended Plan included restoration of wetlands, shorelines, fish passage, oyster reefs and Jamaica Bay Marsh Islands </a:t>
            </a:r>
            <a:endParaRPr lang="en-US" sz="1200" dirty="0">
              <a:latin typeface="+mj-lt"/>
            </a:endParaRPr>
          </a:p>
        </p:txBody>
      </p:sp>
      <p:pic>
        <p:nvPicPr>
          <p:cNvPr id="5" name="Picture 4">
            <a:extLst>
              <a:ext uri="{FF2B5EF4-FFF2-40B4-BE49-F238E27FC236}">
                <a16:creationId xmlns:a16="http://schemas.microsoft.com/office/drawing/2014/main" id="{B5025BAE-CD74-491B-85F2-6531D38718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8785" y="4291493"/>
            <a:ext cx="1909395" cy="1633487"/>
          </a:xfrm>
          <a:prstGeom prst="rect">
            <a:avLst/>
          </a:prstGeom>
        </p:spPr>
      </p:pic>
      <p:pic>
        <p:nvPicPr>
          <p:cNvPr id="7" name="Picture 6">
            <a:extLst>
              <a:ext uri="{FF2B5EF4-FFF2-40B4-BE49-F238E27FC236}">
                <a16:creationId xmlns:a16="http://schemas.microsoft.com/office/drawing/2014/main" id="{C59666AA-524F-40DD-930E-494BB6217A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885" y="3216320"/>
            <a:ext cx="5241471" cy="3180524"/>
          </a:xfrm>
          <a:prstGeom prst="rect">
            <a:avLst/>
          </a:prstGeom>
        </p:spPr>
      </p:pic>
      <p:pic>
        <p:nvPicPr>
          <p:cNvPr id="4" name="Picture 3">
            <a:extLst>
              <a:ext uri="{FF2B5EF4-FFF2-40B4-BE49-F238E27FC236}">
                <a16:creationId xmlns:a16="http://schemas.microsoft.com/office/drawing/2014/main" id="{881DBBF9-70FB-4181-B012-C3F44E1414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456" r="7703"/>
          <a:stretch/>
        </p:blipFill>
        <p:spPr>
          <a:xfrm>
            <a:off x="3097114" y="956675"/>
            <a:ext cx="3012659" cy="3041225"/>
          </a:xfrm>
          <a:prstGeom prst="rect">
            <a:avLst/>
          </a:prstGeom>
        </p:spPr>
      </p:pic>
    </p:spTree>
    <p:extLst>
      <p:ext uri="{BB962C8B-B14F-4D97-AF65-F5344CB8AC3E}">
        <p14:creationId xmlns:p14="http://schemas.microsoft.com/office/powerpoint/2010/main" val="1727921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60722" y="5962390"/>
            <a:ext cx="3630351" cy="67640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8300" t="8651" r="7376" b="13174"/>
          <a:stretch/>
        </p:blipFill>
        <p:spPr>
          <a:xfrm>
            <a:off x="3216729" y="1042498"/>
            <a:ext cx="4620441" cy="5543405"/>
          </a:xfrm>
          <a:prstGeom prst="rect">
            <a:avLst/>
          </a:prstGeom>
        </p:spPr>
      </p:pic>
      <p:sp>
        <p:nvSpPr>
          <p:cNvPr id="11" name="Content Placeholder 2"/>
          <p:cNvSpPr>
            <a:spLocks noGrp="1"/>
          </p:cNvSpPr>
          <p:nvPr>
            <p:ph idx="1"/>
          </p:nvPr>
        </p:nvSpPr>
        <p:spPr>
          <a:xfrm>
            <a:off x="220435" y="1924305"/>
            <a:ext cx="2906487" cy="3779790"/>
          </a:xfrm>
        </p:spPr>
        <p:txBody>
          <a:bodyPr>
            <a:normAutofit/>
          </a:bodyPr>
          <a:lstStyle/>
          <a:p>
            <a:pPr eaLnBrk="0" hangingPunct="0">
              <a:spcBef>
                <a:spcPct val="0"/>
              </a:spcBef>
              <a:spcAft>
                <a:spcPts val="1200"/>
              </a:spcAft>
              <a:buFont typeface="Wingdings" pitchFamily="2" charset="2"/>
              <a:buChar char="§"/>
              <a:defRPr/>
            </a:pPr>
            <a:r>
              <a:rPr lang="en-US" sz="1400" kern="0" dirty="0">
                <a:solidFill>
                  <a:schemeClr val="tx1"/>
                </a:solidFill>
                <a:latin typeface="Arial"/>
              </a:rPr>
              <a:t>Recommended construction of 20 restoration sites throughout the HRE and future feasibility studies.</a:t>
            </a:r>
          </a:p>
          <a:p>
            <a:pPr eaLnBrk="0" hangingPunct="0">
              <a:spcBef>
                <a:spcPct val="0"/>
              </a:spcBef>
              <a:spcAft>
                <a:spcPts val="1200"/>
              </a:spcAft>
              <a:buFont typeface="Wingdings" pitchFamily="2" charset="2"/>
              <a:buChar char="§"/>
              <a:defRPr/>
            </a:pPr>
            <a:r>
              <a:rPr lang="en-US" sz="1400" kern="0" dirty="0">
                <a:solidFill>
                  <a:schemeClr val="tx1"/>
                </a:solidFill>
                <a:latin typeface="Arial"/>
              </a:rPr>
              <a:t>Restoration of: saltwater/freshwater wetlands, oyster reefs, maritime forest, shallow water, streambanks, riverbeds and fish passage (fish ladders) </a:t>
            </a:r>
          </a:p>
          <a:p>
            <a:pPr eaLnBrk="0" hangingPunct="0">
              <a:spcBef>
                <a:spcPct val="0"/>
              </a:spcBef>
              <a:spcAft>
                <a:spcPts val="1200"/>
              </a:spcAft>
              <a:buFont typeface="Wingdings" pitchFamily="2" charset="2"/>
              <a:buChar char="§"/>
              <a:defRPr/>
            </a:pPr>
            <a:r>
              <a:rPr lang="en-US" sz="1400" kern="0" dirty="0">
                <a:solidFill>
                  <a:schemeClr val="tx1"/>
                </a:solidFill>
                <a:latin typeface="Arial"/>
              </a:rPr>
              <a:t>Total First Cost: $408,184,000 ($45,932,000 for PED)</a:t>
            </a:r>
          </a:p>
          <a:p>
            <a:pPr eaLnBrk="0" hangingPunct="0">
              <a:spcBef>
                <a:spcPct val="0"/>
              </a:spcBef>
              <a:spcAft>
                <a:spcPts val="1200"/>
              </a:spcAft>
              <a:buFont typeface="Wingdings" pitchFamily="2" charset="2"/>
              <a:buChar char="§"/>
              <a:defRPr/>
            </a:pPr>
            <a:r>
              <a:rPr lang="en-US" sz="1400" kern="0" dirty="0">
                <a:solidFill>
                  <a:schemeClr val="tx1"/>
                </a:solidFill>
                <a:latin typeface="Arial"/>
              </a:rPr>
              <a:t>Sequencing: 2023 through 2038</a:t>
            </a:r>
          </a:p>
        </p:txBody>
      </p:sp>
      <p:sp>
        <p:nvSpPr>
          <p:cNvPr id="8" name="Rectangle 7">
            <a:extLst>
              <a:ext uri="{FF2B5EF4-FFF2-40B4-BE49-F238E27FC236}">
                <a16:creationId xmlns:a16="http://schemas.microsoft.com/office/drawing/2014/main" id="{A8988683-294C-4799-BF9A-F49106A94EDA}"/>
              </a:ext>
            </a:extLst>
          </p:cNvPr>
          <p:cNvSpPr/>
          <p:nvPr/>
        </p:nvSpPr>
        <p:spPr>
          <a:xfrm>
            <a:off x="1580756" y="385687"/>
            <a:ext cx="6045373" cy="563908"/>
          </a:xfrm>
          <a:prstGeom prst="rect">
            <a:avLst/>
          </a:prstGeom>
          <a:noFill/>
        </p:spPr>
        <p:txBody>
          <a:bodyPr wrap="square">
            <a:spAutoFit/>
          </a:bodyPr>
          <a:lstStyle/>
          <a:p>
            <a:pPr algn="ctr" fontAlgn="auto">
              <a:lnSpc>
                <a:spcPts val="1800"/>
              </a:lnSpc>
              <a:spcBef>
                <a:spcPts val="0"/>
              </a:spcBef>
              <a:spcAft>
                <a:spcPts val="0"/>
              </a:spcAft>
              <a:defRPr/>
            </a:pPr>
            <a:r>
              <a:rPr lang="en-US" sz="1600" b="1" kern="0" dirty="0">
                <a:solidFill>
                  <a:srgbClr val="000000"/>
                </a:solidFill>
                <a:latin typeface="Arial"/>
                <a:ea typeface="+mn-ea"/>
              </a:rPr>
              <a:t>Hudson Raritan Estuary</a:t>
            </a:r>
            <a:r>
              <a:rPr lang="en-US" sz="1600" b="1" dirty="0">
                <a:solidFill>
                  <a:srgbClr val="000000"/>
                </a:solidFill>
                <a:latin typeface="Arial"/>
                <a:ea typeface="+mn-ea"/>
              </a:rPr>
              <a:t>, NY &amp; NJ </a:t>
            </a:r>
          </a:p>
          <a:p>
            <a:pPr algn="ctr" fontAlgn="auto">
              <a:lnSpc>
                <a:spcPts val="1800"/>
              </a:lnSpc>
              <a:spcBef>
                <a:spcPts val="0"/>
              </a:spcBef>
              <a:spcAft>
                <a:spcPts val="0"/>
              </a:spcAft>
              <a:defRPr/>
            </a:pPr>
            <a:r>
              <a:rPr lang="en-US" sz="1600" b="1" dirty="0">
                <a:solidFill>
                  <a:srgbClr val="000000"/>
                </a:solidFill>
                <a:latin typeface="Arial"/>
                <a:ea typeface="+mn-ea"/>
              </a:rPr>
              <a:t>Ecosystem Restoration</a:t>
            </a:r>
            <a:endParaRPr lang="en-US" sz="1600" b="1" kern="0" dirty="0">
              <a:solidFill>
                <a:srgbClr val="000000"/>
              </a:solidFill>
              <a:latin typeface="Arial"/>
              <a:ea typeface="+mn-ea"/>
            </a:endParaRPr>
          </a:p>
        </p:txBody>
      </p:sp>
    </p:spTree>
    <p:extLst>
      <p:ext uri="{BB962C8B-B14F-4D97-AF65-F5344CB8AC3E}">
        <p14:creationId xmlns:p14="http://schemas.microsoft.com/office/powerpoint/2010/main" val="24749927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08B7E5-46CD-4461-A932-20B9BAEB37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537" y="1375778"/>
            <a:ext cx="5244189" cy="2091168"/>
          </a:xfrm>
          <a:prstGeom prst="rect">
            <a:avLst/>
          </a:prstGeom>
        </p:spPr>
      </p:pic>
      <p:sp>
        <p:nvSpPr>
          <p:cNvPr id="3" name="Rectangle 2"/>
          <p:cNvSpPr/>
          <p:nvPr/>
        </p:nvSpPr>
        <p:spPr>
          <a:xfrm>
            <a:off x="2191740" y="401395"/>
            <a:ext cx="4884982" cy="584767"/>
          </a:xfrm>
          <a:prstGeom prst="rect">
            <a:avLst/>
          </a:prstGeom>
        </p:spPr>
        <p:txBody>
          <a:bodyPr wrap="square" lIns="91431" tIns="45716" rIns="91431" bIns="45716">
            <a:spAutoFit/>
          </a:bodyPr>
          <a:lstStyle/>
          <a:p>
            <a:pPr algn="ctr">
              <a:defRPr/>
            </a:pPr>
            <a:r>
              <a:rPr lang="en-US" sz="1600" b="1" kern="0" dirty="0">
                <a:solidFill>
                  <a:srgbClr val="000000"/>
                </a:solidFill>
              </a:rPr>
              <a:t>New York and New Jersey Harbor </a:t>
            </a:r>
          </a:p>
          <a:p>
            <a:pPr algn="ctr">
              <a:defRPr/>
            </a:pPr>
            <a:r>
              <a:rPr lang="en-US" sz="1600" b="1" kern="0" dirty="0">
                <a:solidFill>
                  <a:srgbClr val="000000"/>
                </a:solidFill>
              </a:rPr>
              <a:t>Deepening Channel Improvement Study </a:t>
            </a:r>
            <a:endParaRPr lang="en-US" sz="1600" b="1" kern="0" dirty="0">
              <a:solidFill>
                <a:srgbClr val="FF0000"/>
              </a:solidFill>
            </a:endParaRPr>
          </a:p>
        </p:txBody>
      </p:sp>
      <p:sp>
        <p:nvSpPr>
          <p:cNvPr id="19" name="TextBox 34"/>
          <p:cNvSpPr txBox="1">
            <a:spLocks noChangeArrowheads="1"/>
          </p:cNvSpPr>
          <p:nvPr/>
        </p:nvSpPr>
        <p:spPr bwMode="auto">
          <a:xfrm>
            <a:off x="5928727" y="2232184"/>
            <a:ext cx="2981790" cy="830989"/>
          </a:xfrm>
          <a:prstGeom prst="rect">
            <a:avLst/>
          </a:prstGeom>
          <a:noFill/>
          <a:ln w="9525">
            <a:noFill/>
            <a:miter lim="800000"/>
            <a:headEnd/>
            <a:tailEnd/>
          </a:ln>
        </p:spPr>
        <p:txBody>
          <a:bodyPr wrap="square" lIns="91431" tIns="45716" rIns="91431" bIns="45716">
            <a:spAutoFit/>
          </a:bodyPr>
          <a:lstStyle/>
          <a:p>
            <a:r>
              <a:rPr lang="en-US" sz="1200" dirty="0"/>
              <a:t>The study area is the existing federal navigation channel, including Ambrose and Anchorage Channels, and surrounding areas.</a:t>
            </a:r>
          </a:p>
        </p:txBody>
      </p:sp>
      <p:sp>
        <p:nvSpPr>
          <p:cNvPr id="9" name="TextBox 34">
            <a:extLst>
              <a:ext uri="{FF2B5EF4-FFF2-40B4-BE49-F238E27FC236}">
                <a16:creationId xmlns:a16="http://schemas.microsoft.com/office/drawing/2014/main" id="{7F3CD837-AD25-45A7-9D86-F7631E5F5E17}"/>
              </a:ext>
            </a:extLst>
          </p:cNvPr>
          <p:cNvSpPr txBox="1">
            <a:spLocks noChangeArrowheads="1"/>
          </p:cNvSpPr>
          <p:nvPr/>
        </p:nvSpPr>
        <p:spPr bwMode="auto">
          <a:xfrm>
            <a:off x="533400" y="5494607"/>
            <a:ext cx="3956898" cy="1107988"/>
          </a:xfrm>
          <a:prstGeom prst="rect">
            <a:avLst/>
          </a:prstGeom>
          <a:noFill/>
          <a:ln w="9525">
            <a:noFill/>
            <a:miter lim="800000"/>
            <a:headEnd/>
            <a:tailEnd/>
          </a:ln>
        </p:spPr>
        <p:txBody>
          <a:bodyPr wrap="square" lIns="91431" tIns="45716" rIns="91431" bIns="45716">
            <a:spAutoFit/>
          </a:bodyPr>
          <a:lstStyle/>
          <a:p>
            <a:r>
              <a:rPr lang="en-US" sz="1100" dirty="0"/>
              <a:t>The </a:t>
            </a:r>
            <a:r>
              <a:rPr lang="en-US" sz="1100" b="1" dirty="0"/>
              <a:t>CMA/CGM T. ROOSEVELT </a:t>
            </a:r>
            <a:r>
              <a:rPr lang="en-US" sz="1100" dirty="0"/>
              <a:t>entered the New York Harbor in September 2017. One of the largest cargo container ship to call on the Port with a capacity of 14,414 TEUs, 20-foot equivalent units — a standard measure for container cargo. Its arrival also highlighted the completion of the Bayonne Bridge Navigational Clearance Project.</a:t>
            </a:r>
          </a:p>
        </p:txBody>
      </p:sp>
      <p:sp>
        <p:nvSpPr>
          <p:cNvPr id="10" name="TextBox 34">
            <a:extLst>
              <a:ext uri="{FF2B5EF4-FFF2-40B4-BE49-F238E27FC236}">
                <a16:creationId xmlns:a16="http://schemas.microsoft.com/office/drawing/2014/main" id="{77C0E602-C7C7-485C-A01D-A340D626B64E}"/>
              </a:ext>
            </a:extLst>
          </p:cNvPr>
          <p:cNvSpPr txBox="1">
            <a:spLocks noChangeArrowheads="1"/>
          </p:cNvSpPr>
          <p:nvPr/>
        </p:nvSpPr>
        <p:spPr bwMode="auto">
          <a:xfrm>
            <a:off x="4653702" y="5579246"/>
            <a:ext cx="4049426" cy="938710"/>
          </a:xfrm>
          <a:prstGeom prst="rect">
            <a:avLst/>
          </a:prstGeom>
          <a:noFill/>
          <a:ln w="9525">
            <a:noFill/>
            <a:miter lim="800000"/>
            <a:headEnd/>
            <a:tailEnd/>
          </a:ln>
        </p:spPr>
        <p:txBody>
          <a:bodyPr wrap="square" lIns="91431" tIns="45716" rIns="91431" bIns="45716">
            <a:spAutoFit/>
          </a:bodyPr>
          <a:lstStyle/>
          <a:p>
            <a:r>
              <a:rPr lang="en-US" sz="1100" dirty="0"/>
              <a:t>The </a:t>
            </a:r>
            <a:r>
              <a:rPr lang="en-US" sz="1100" b="1" dirty="0"/>
              <a:t>CMA/CGM BRAZIL </a:t>
            </a:r>
            <a:r>
              <a:rPr lang="en-US" sz="1100" dirty="0"/>
              <a:t>entered the New York Harbor September 12</a:t>
            </a:r>
            <a:r>
              <a:rPr lang="en-US" sz="1100" baseline="30000" dirty="0"/>
              <a:t>th</a:t>
            </a:r>
            <a:r>
              <a:rPr lang="en-US" sz="1100" dirty="0"/>
              <a:t>, 2020.The 1,200-foot-long CMA/CGM Brazil is one of the largest in the world and holds the title as the largest-capacity container ship to enter the Port with a capacity of 15,072 TEUs.</a:t>
            </a:r>
          </a:p>
        </p:txBody>
      </p:sp>
      <p:pic>
        <p:nvPicPr>
          <p:cNvPr id="6" name="Picture 5">
            <a:extLst>
              <a:ext uri="{FF2B5EF4-FFF2-40B4-BE49-F238E27FC236}">
                <a16:creationId xmlns:a16="http://schemas.microsoft.com/office/drawing/2014/main" id="{CCFDB93A-71E9-44C6-B270-D3A3CFE61F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3701" y="3490389"/>
            <a:ext cx="4049427" cy="2088857"/>
          </a:xfrm>
          <a:prstGeom prst="rect">
            <a:avLst/>
          </a:prstGeom>
        </p:spPr>
      </p:pic>
      <p:sp>
        <p:nvSpPr>
          <p:cNvPr id="11" name="TextBox 34">
            <a:extLst>
              <a:ext uri="{FF2B5EF4-FFF2-40B4-BE49-F238E27FC236}">
                <a16:creationId xmlns:a16="http://schemas.microsoft.com/office/drawing/2014/main" id="{F152DB1F-5AF3-4CF4-B68E-665ED6712FA2}"/>
              </a:ext>
            </a:extLst>
          </p:cNvPr>
          <p:cNvSpPr txBox="1">
            <a:spLocks noChangeArrowheads="1"/>
          </p:cNvSpPr>
          <p:nvPr/>
        </p:nvSpPr>
        <p:spPr bwMode="auto">
          <a:xfrm>
            <a:off x="2688514" y="1062290"/>
            <a:ext cx="5141036" cy="646323"/>
          </a:xfrm>
          <a:prstGeom prst="rect">
            <a:avLst/>
          </a:prstGeom>
          <a:noFill/>
          <a:ln w="9525">
            <a:noFill/>
            <a:miter lim="800000"/>
            <a:headEnd/>
            <a:tailEnd/>
          </a:ln>
        </p:spPr>
        <p:txBody>
          <a:bodyPr wrap="square" lIns="91431" tIns="45716" rIns="91431" bIns="45716">
            <a:spAutoFit/>
          </a:bodyPr>
          <a:lstStyle/>
          <a:p>
            <a:r>
              <a:rPr lang="en-US" sz="1200" dirty="0">
                <a:solidFill>
                  <a:srgbClr val="000000"/>
                </a:solidFill>
              </a:rPr>
              <a:t>Navigation improvements due to much larger capacity container vessels calling and planned to call upon the Port.  Channel improvements may include selected widening and possible channel deepening</a:t>
            </a:r>
          </a:p>
        </p:txBody>
      </p:sp>
      <p:pic>
        <p:nvPicPr>
          <p:cNvPr id="14" name="Picture 13">
            <a:extLst>
              <a:ext uri="{FF2B5EF4-FFF2-40B4-BE49-F238E27FC236}">
                <a16:creationId xmlns:a16="http://schemas.microsoft.com/office/drawing/2014/main" id="{0A73CED4-40EB-4ADB-89CE-254B761017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537" y="3543074"/>
            <a:ext cx="3808579" cy="1939148"/>
          </a:xfrm>
          <a:prstGeom prst="rect">
            <a:avLst/>
          </a:prstGeom>
        </p:spPr>
      </p:pic>
    </p:spTree>
    <p:extLst>
      <p:ext uri="{BB962C8B-B14F-4D97-AF65-F5344CB8AC3E}">
        <p14:creationId xmlns:p14="http://schemas.microsoft.com/office/powerpoint/2010/main" val="3568399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8D42F36-A2F7-4BCA-BA3B-77861E0A134C}"/>
              </a:ext>
            </a:extLst>
          </p:cNvPr>
          <p:cNvPicPr>
            <a:picLocks noChangeAspect="1"/>
          </p:cNvPicPr>
          <p:nvPr/>
        </p:nvPicPr>
        <p:blipFill rotWithShape="1">
          <a:blip r:embed="rId2">
            <a:extLst>
              <a:ext uri="{28A0092B-C50C-407E-A947-70E740481C1C}">
                <a14:useLocalDpi xmlns:a14="http://schemas.microsoft.com/office/drawing/2010/main" val="0"/>
              </a:ext>
            </a:extLst>
          </a:blip>
          <a:srcRect t="45112" r="39630"/>
          <a:stretch/>
        </p:blipFill>
        <p:spPr>
          <a:xfrm>
            <a:off x="588374" y="3559630"/>
            <a:ext cx="5664588" cy="2896976"/>
          </a:xfrm>
          <a:prstGeom prst="rect">
            <a:avLst/>
          </a:prstGeom>
        </p:spPr>
      </p:pic>
      <p:sp>
        <p:nvSpPr>
          <p:cNvPr id="4" name="Rectangle 3">
            <a:extLst>
              <a:ext uri="{FF2B5EF4-FFF2-40B4-BE49-F238E27FC236}">
                <a16:creationId xmlns:a16="http://schemas.microsoft.com/office/drawing/2014/main" id="{572CD7F9-D2DF-4B2B-834C-4B3B1DC6FBAF}"/>
              </a:ext>
            </a:extLst>
          </p:cNvPr>
          <p:cNvSpPr/>
          <p:nvPr/>
        </p:nvSpPr>
        <p:spPr>
          <a:xfrm>
            <a:off x="2129509" y="572311"/>
            <a:ext cx="4884982" cy="584767"/>
          </a:xfrm>
          <a:prstGeom prst="rect">
            <a:avLst/>
          </a:prstGeom>
        </p:spPr>
        <p:txBody>
          <a:bodyPr wrap="square" lIns="91431" tIns="45716" rIns="91431" bIns="45716">
            <a:spAutoFit/>
          </a:bodyPr>
          <a:lstStyle/>
          <a:p>
            <a:pPr algn="ctr">
              <a:defRPr/>
            </a:pPr>
            <a:r>
              <a:rPr lang="en-US" sz="1600" b="1" kern="0" dirty="0">
                <a:solidFill>
                  <a:srgbClr val="000000"/>
                </a:solidFill>
              </a:rPr>
              <a:t>New York and New Jersey Harbor </a:t>
            </a:r>
          </a:p>
          <a:p>
            <a:pPr algn="ctr">
              <a:defRPr/>
            </a:pPr>
            <a:r>
              <a:rPr lang="en-US" sz="1600" b="1" kern="0" dirty="0">
                <a:solidFill>
                  <a:srgbClr val="000000"/>
                </a:solidFill>
              </a:rPr>
              <a:t>Deepening Channel Improvement Study </a:t>
            </a:r>
            <a:endParaRPr lang="en-US" sz="1600" b="1" kern="0" dirty="0">
              <a:solidFill>
                <a:srgbClr val="FF0000"/>
              </a:solidFill>
            </a:endParaRPr>
          </a:p>
        </p:txBody>
      </p:sp>
      <p:pic>
        <p:nvPicPr>
          <p:cNvPr id="5" name="Picture 4">
            <a:extLst>
              <a:ext uri="{FF2B5EF4-FFF2-40B4-BE49-F238E27FC236}">
                <a16:creationId xmlns:a16="http://schemas.microsoft.com/office/drawing/2014/main" id="{85A8AFFB-4979-4321-9FC1-AAD2859D94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668" y="1426012"/>
            <a:ext cx="3878036" cy="2133618"/>
          </a:xfrm>
          <a:prstGeom prst="rect">
            <a:avLst/>
          </a:prstGeom>
        </p:spPr>
      </p:pic>
      <p:pic>
        <p:nvPicPr>
          <p:cNvPr id="7" name="Picture 6">
            <a:extLst>
              <a:ext uri="{FF2B5EF4-FFF2-40B4-BE49-F238E27FC236}">
                <a16:creationId xmlns:a16="http://schemas.microsoft.com/office/drawing/2014/main" id="{6A9E58AF-6AD3-4C71-9E04-8FF2A4C78F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2243" y="1394152"/>
            <a:ext cx="3878036" cy="2165478"/>
          </a:xfrm>
          <a:prstGeom prst="rect">
            <a:avLst/>
          </a:prstGeom>
        </p:spPr>
      </p:pic>
      <p:sp>
        <p:nvSpPr>
          <p:cNvPr id="8" name="TextBox 7">
            <a:extLst>
              <a:ext uri="{FF2B5EF4-FFF2-40B4-BE49-F238E27FC236}">
                <a16:creationId xmlns:a16="http://schemas.microsoft.com/office/drawing/2014/main" id="{E19F5358-FB88-48F7-97FE-14FE8C5B201A}"/>
              </a:ext>
            </a:extLst>
          </p:cNvPr>
          <p:cNvSpPr txBox="1"/>
          <p:nvPr/>
        </p:nvSpPr>
        <p:spPr>
          <a:xfrm>
            <a:off x="6252960" y="4148228"/>
            <a:ext cx="2735917" cy="738664"/>
          </a:xfrm>
          <a:prstGeom prst="rect">
            <a:avLst/>
          </a:prstGeom>
          <a:noFill/>
        </p:spPr>
        <p:txBody>
          <a:bodyPr wrap="square" rtlCol="0">
            <a:spAutoFit/>
          </a:bodyPr>
          <a:lstStyle/>
          <a:p>
            <a:r>
              <a:rPr lang="en-US" sz="1400" dirty="0"/>
              <a:t>Harbor Deepening &amp; Channel Improvements Feasibility Study</a:t>
            </a:r>
          </a:p>
          <a:p>
            <a:endParaRPr lang="en-US" sz="1400" dirty="0"/>
          </a:p>
        </p:txBody>
      </p:sp>
      <p:sp>
        <p:nvSpPr>
          <p:cNvPr id="10" name="TextBox 9">
            <a:extLst>
              <a:ext uri="{FF2B5EF4-FFF2-40B4-BE49-F238E27FC236}">
                <a16:creationId xmlns:a16="http://schemas.microsoft.com/office/drawing/2014/main" id="{E078316E-BEB4-4DB7-905F-9F49661628D2}"/>
              </a:ext>
            </a:extLst>
          </p:cNvPr>
          <p:cNvSpPr txBox="1"/>
          <p:nvPr/>
        </p:nvSpPr>
        <p:spPr>
          <a:xfrm>
            <a:off x="6341568" y="5184034"/>
            <a:ext cx="2558703" cy="738664"/>
          </a:xfrm>
          <a:prstGeom prst="rect">
            <a:avLst/>
          </a:prstGeom>
          <a:noFill/>
        </p:spPr>
        <p:txBody>
          <a:bodyPr wrap="square" rtlCol="0">
            <a:spAutoFit/>
          </a:bodyPr>
          <a:lstStyle/>
          <a:p>
            <a:r>
              <a:rPr lang="en-US" sz="1400" dirty="0"/>
              <a:t>Draft Study due Oct. 30, 2020</a:t>
            </a:r>
          </a:p>
          <a:p>
            <a:r>
              <a:rPr lang="en-US" sz="1400" dirty="0"/>
              <a:t>Chief’s Report due May 2020</a:t>
            </a:r>
          </a:p>
          <a:p>
            <a:endParaRPr lang="en-US" sz="1400" dirty="0"/>
          </a:p>
        </p:txBody>
      </p:sp>
    </p:spTree>
    <p:extLst>
      <p:ext uri="{BB962C8B-B14F-4D97-AF65-F5344CB8AC3E}">
        <p14:creationId xmlns:p14="http://schemas.microsoft.com/office/powerpoint/2010/main" val="2796127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7715"/>
            <a:ext cx="9144000" cy="6820285"/>
          </a:xfrm>
          <a:prstGeom prst="rect">
            <a:avLst/>
          </a:prstGeom>
        </p:spPr>
      </p:pic>
      <p:sp>
        <p:nvSpPr>
          <p:cNvPr id="2" name="Oval 5"/>
          <p:cNvSpPr>
            <a:spLocks noChangeAspect="1" noChangeArrowheads="1"/>
          </p:cNvSpPr>
          <p:nvPr/>
        </p:nvSpPr>
        <p:spPr bwMode="auto">
          <a:xfrm>
            <a:off x="350383" y="251604"/>
            <a:ext cx="4667544" cy="4640822"/>
          </a:xfrm>
          <a:prstGeom prst="ellipse">
            <a:avLst/>
          </a:prstGeom>
          <a:noFill/>
          <a:ln w="22860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5" name="Oval 5"/>
          <p:cNvSpPr>
            <a:spLocks noChangeAspect="1" noChangeArrowheads="1"/>
          </p:cNvSpPr>
          <p:nvPr/>
        </p:nvSpPr>
        <p:spPr bwMode="auto">
          <a:xfrm>
            <a:off x="2171549" y="2143861"/>
            <a:ext cx="4667544" cy="4640822"/>
          </a:xfrm>
          <a:prstGeom prst="ellipse">
            <a:avLst/>
          </a:prstGeom>
          <a:noFill/>
          <a:ln w="2286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chemeClr val="bg1"/>
              </a:solidFill>
            </a:endParaRPr>
          </a:p>
        </p:txBody>
      </p:sp>
      <p:sp>
        <p:nvSpPr>
          <p:cNvPr id="16" name="Oval 5"/>
          <p:cNvSpPr>
            <a:spLocks noChangeAspect="1" noChangeArrowheads="1"/>
          </p:cNvSpPr>
          <p:nvPr/>
        </p:nvSpPr>
        <p:spPr bwMode="auto">
          <a:xfrm>
            <a:off x="3996258" y="201018"/>
            <a:ext cx="4667544" cy="4640822"/>
          </a:xfrm>
          <a:prstGeom prst="ellipse">
            <a:avLst/>
          </a:prstGeom>
          <a:noFill/>
          <a:ln w="228600">
            <a:solidFill>
              <a:srgbClr val="3399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8" name="TextBox 7"/>
          <p:cNvSpPr txBox="1"/>
          <p:nvPr/>
        </p:nvSpPr>
        <p:spPr>
          <a:xfrm>
            <a:off x="0" y="134826"/>
            <a:ext cx="8991600" cy="400110"/>
          </a:xfrm>
          <a:prstGeom prst="rect">
            <a:avLst/>
          </a:prstGeom>
          <a:noFill/>
        </p:spPr>
        <p:txBody>
          <a:bodyPr wrap="square">
            <a:spAutoFit/>
          </a:bodyPr>
          <a:lstStyle/>
          <a:p>
            <a:pPr algn="ctr">
              <a:buFont typeface="Monotype Sorts" pitchFamily="2" charset="2"/>
              <a:buNone/>
              <a:defRPr/>
            </a:pPr>
            <a:r>
              <a:rPr lang="en-US" sz="2000" b="1" dirty="0">
                <a:effectLst>
                  <a:outerShdw blurRad="38100" dist="38100" dir="2700000" algn="tl">
                    <a:srgbClr val="000000">
                      <a:alpha val="43137"/>
                    </a:srgbClr>
                  </a:outerShdw>
                </a:effectLst>
              </a:rPr>
              <a:t>A Vision of a World Class Harbor Estuary</a:t>
            </a:r>
          </a:p>
        </p:txBody>
      </p:sp>
      <p:sp>
        <p:nvSpPr>
          <p:cNvPr id="10" name="WordArt 1035"/>
          <p:cNvSpPr>
            <a:spLocks noChangeArrowheads="1" noChangeShapeType="1" noTextEdit="1"/>
          </p:cNvSpPr>
          <p:nvPr/>
        </p:nvSpPr>
        <p:spPr bwMode="auto">
          <a:xfrm rot="18441169">
            <a:off x="93538" y="1103733"/>
            <a:ext cx="2463046" cy="1170556"/>
          </a:xfrm>
          <a:prstGeom prst="rect">
            <a:avLst/>
          </a:prstGeom>
        </p:spPr>
        <p:txBody>
          <a:bodyPr spcFirstLastPara="1" wrap="none" fromWordArt="1">
            <a:prstTxWarp prst="textArchUp">
              <a:avLst>
                <a:gd name="adj" fmla="val 11423065"/>
              </a:avLst>
            </a:prstTxWarp>
          </a:bodyPr>
          <a:lstStyle/>
          <a:p>
            <a:r>
              <a:rPr lang="en-US" sz="1100" b="1" kern="10" dirty="0">
                <a:ln w="9525">
                  <a:solidFill>
                    <a:schemeClr val="bg2"/>
                  </a:solidFill>
                  <a:round/>
                  <a:headEnd/>
                  <a:tailEnd/>
                </a:ln>
                <a:solidFill>
                  <a:schemeClr val="tx2"/>
                </a:solidFill>
                <a:effectLst>
                  <a:outerShdw dist="38100" dir="2700000" algn="tl" rotWithShape="0">
                    <a:srgbClr val="000000">
                      <a:alpha val="43137"/>
                    </a:srgbClr>
                  </a:outerShdw>
                </a:effectLst>
                <a:latin typeface="+mn-lt"/>
                <a:ea typeface="+mn-lt"/>
                <a:cs typeface="+mn-lt"/>
              </a:rPr>
              <a:t>Navigation/Port</a:t>
            </a:r>
          </a:p>
        </p:txBody>
      </p:sp>
      <p:sp>
        <p:nvSpPr>
          <p:cNvPr id="11" name="WordArt 1055"/>
          <p:cNvSpPr>
            <a:spLocks noChangeArrowheads="1" noChangeShapeType="1" noTextEdit="1"/>
          </p:cNvSpPr>
          <p:nvPr/>
        </p:nvSpPr>
        <p:spPr bwMode="auto">
          <a:xfrm rot="3031970">
            <a:off x="6757517" y="1096694"/>
            <a:ext cx="2161646" cy="508536"/>
          </a:xfrm>
          <a:prstGeom prst="rect">
            <a:avLst/>
          </a:prstGeom>
        </p:spPr>
        <p:txBody>
          <a:bodyPr spcFirstLastPara="1" wrap="none" fromWordArt="1">
            <a:prstTxWarp prst="textArchUp">
              <a:avLst>
                <a:gd name="adj" fmla="val 11045751"/>
              </a:avLst>
            </a:prstTxWarp>
          </a:bodyPr>
          <a:lstStyle/>
          <a:p>
            <a:r>
              <a:rPr lang="en-US" sz="1200" b="1" kern="10" dirty="0">
                <a:ln w="9525">
                  <a:solidFill>
                    <a:srgbClr val="000000"/>
                  </a:solidFill>
                  <a:round/>
                  <a:headEnd/>
                  <a:tailEnd/>
                </a:ln>
                <a:solidFill>
                  <a:schemeClr val="tx2"/>
                </a:solidFill>
                <a:effectLst>
                  <a:outerShdw dist="38100" dir="2700000" algn="tl" rotWithShape="0">
                    <a:srgbClr val="000000">
                      <a:alpha val="43137"/>
                    </a:srgbClr>
                  </a:outerShdw>
                </a:effectLst>
                <a:latin typeface="+mn-lt"/>
                <a:ea typeface="+mn-lt"/>
                <a:cs typeface="+mn-lt"/>
              </a:rPr>
              <a:t>Environment</a:t>
            </a:r>
          </a:p>
        </p:txBody>
      </p:sp>
      <p:sp>
        <p:nvSpPr>
          <p:cNvPr id="12" name="WordArt 1036"/>
          <p:cNvSpPr>
            <a:spLocks noChangeArrowheads="1" noChangeShapeType="1" noTextEdit="1"/>
          </p:cNvSpPr>
          <p:nvPr/>
        </p:nvSpPr>
        <p:spPr bwMode="auto">
          <a:xfrm>
            <a:off x="3374446" y="6377058"/>
            <a:ext cx="2395780" cy="444284"/>
          </a:xfrm>
          <a:prstGeom prst="rect">
            <a:avLst/>
          </a:prstGeom>
        </p:spPr>
        <p:txBody>
          <a:bodyPr wrap="none" fromWordArt="1">
            <a:prstTxWarp prst="textCanDown">
              <a:avLst>
                <a:gd name="adj" fmla="val 33333"/>
              </a:avLst>
            </a:prstTxWarp>
          </a:bodyPr>
          <a:lstStyle/>
          <a:p>
            <a:r>
              <a:rPr lang="en-US" sz="2000" b="1" kern="10" dirty="0">
                <a:ln w="9525">
                  <a:solidFill>
                    <a:srgbClr val="000000"/>
                  </a:solidFill>
                  <a:round/>
                  <a:headEnd/>
                  <a:tailEnd/>
                </a:ln>
                <a:solidFill>
                  <a:schemeClr val="tx2"/>
                </a:solidFill>
                <a:effectLst>
                  <a:outerShdw dist="38100" dir="2700000" algn="tl" rotWithShape="0">
                    <a:srgbClr val="000000">
                      <a:alpha val="43137"/>
                    </a:srgbClr>
                  </a:outerShdw>
                </a:effectLst>
                <a:latin typeface="+mn-lt"/>
                <a:ea typeface="+mn-lt"/>
                <a:cs typeface="+mn-lt"/>
              </a:rPr>
              <a:t> Safety/Security</a:t>
            </a:r>
          </a:p>
        </p:txBody>
      </p:sp>
      <p:sp>
        <p:nvSpPr>
          <p:cNvPr id="32" name="Text Box 1038"/>
          <p:cNvSpPr txBox="1">
            <a:spLocks noChangeArrowheads="1"/>
          </p:cNvSpPr>
          <p:nvPr/>
        </p:nvSpPr>
        <p:spPr bwMode="auto">
          <a:xfrm>
            <a:off x="2567784" y="4695983"/>
            <a:ext cx="4031406" cy="1938992"/>
          </a:xfrm>
          <a:prstGeom prst="rect">
            <a:avLst/>
          </a:prstGeom>
          <a:noFill/>
          <a:ln w="9525">
            <a:noFill/>
            <a:miter lim="800000"/>
            <a:headEnd/>
            <a:tailEnd/>
          </a:ln>
        </p:spPr>
        <p:txBody>
          <a:bodyPr wrap="square">
            <a:spAutoFit/>
          </a:bodyPr>
          <a:lstStyle/>
          <a:p>
            <a:pPr algn="ctr"/>
            <a:r>
              <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Resiliency Projects</a:t>
            </a:r>
          </a:p>
          <a:p>
            <a:pPr algn="ctr"/>
            <a:r>
              <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NY/NJ Harbor and Tributaries Study</a:t>
            </a:r>
          </a:p>
          <a:p>
            <a:pPr algn="ctr"/>
            <a:r>
              <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Rockaways</a:t>
            </a:r>
          </a:p>
          <a:p>
            <a:pPr algn="ctr"/>
            <a:r>
              <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Port Monmouth/Union Beach</a:t>
            </a:r>
          </a:p>
          <a:p>
            <a:pPr algn="ctr"/>
            <a:r>
              <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Emergency Operations</a:t>
            </a:r>
          </a:p>
          <a:p>
            <a:pPr algn="ctr"/>
            <a:r>
              <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Passaic River Tidal</a:t>
            </a:r>
          </a:p>
          <a:p>
            <a:pPr algn="ctr"/>
            <a:r>
              <a:rPr lang="en-US" sz="1200" b="1" dirty="0">
                <a:solidFill>
                  <a:schemeClr val="tx2"/>
                </a:solidFill>
                <a:effectLst>
                  <a:outerShdw blurRad="38100" dist="38100" dir="2700000" algn="tl">
                    <a:srgbClr val="000000">
                      <a:alpha val="43137"/>
                    </a:srgbClr>
                  </a:outerShdw>
                </a:effectLst>
                <a:cs typeface="Arial" panose="020B0604020202020204" pitchFamily="34" charset="0"/>
              </a:rPr>
              <a:t>South Shore of Staten Island </a:t>
            </a:r>
          </a:p>
          <a:p>
            <a:pPr algn="ctr"/>
            <a:r>
              <a:rPr lang="en-US" sz="1200" b="1" dirty="0">
                <a:solidFill>
                  <a:schemeClr val="tx2"/>
                </a:solidFill>
                <a:effectLst>
                  <a:outerShdw blurRad="38100" dist="38100" dir="2700000" algn="tl">
                    <a:srgbClr val="000000">
                      <a:alpha val="43137"/>
                    </a:srgbClr>
                  </a:outerShdw>
                </a:effectLst>
                <a:cs typeface="Arial" panose="020B0604020202020204" pitchFamily="34" charset="0"/>
              </a:rPr>
              <a:t>Minish </a:t>
            </a:r>
            <a:r>
              <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Park</a:t>
            </a:r>
          </a:p>
          <a:p>
            <a:pPr algn="ctr"/>
            <a:r>
              <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Rahway Tidal</a:t>
            </a:r>
          </a:p>
          <a:p>
            <a:pPr algn="ctr"/>
            <a:r>
              <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3281" y="5684256"/>
            <a:ext cx="852495" cy="619504"/>
          </a:xfrm>
          <a:prstGeom prst="rect">
            <a:avLst/>
          </a:prstGeom>
        </p:spPr>
      </p:pic>
      <p:sp>
        <p:nvSpPr>
          <p:cNvPr id="30" name="Text Box 1038"/>
          <p:cNvSpPr txBox="1">
            <a:spLocks noChangeArrowheads="1"/>
          </p:cNvSpPr>
          <p:nvPr/>
        </p:nvSpPr>
        <p:spPr bwMode="auto">
          <a:xfrm>
            <a:off x="5012225" y="2521429"/>
            <a:ext cx="3417211" cy="1015663"/>
          </a:xfrm>
          <a:prstGeom prst="rect">
            <a:avLst/>
          </a:prstGeom>
          <a:noFill/>
          <a:ln w="9525">
            <a:noFill/>
            <a:miter lim="800000"/>
            <a:headEnd/>
            <a:tailEnd/>
          </a:ln>
        </p:spPr>
        <p:txBody>
          <a:bodyPr wrap="square">
            <a:spAutoFit/>
          </a:bodyPr>
          <a:lstStyle/>
          <a:p>
            <a:pPr algn="r"/>
            <a:r>
              <a:rPr lang="en-US" sz="1200" b="1" dirty="0">
                <a:solidFill>
                  <a:schemeClr val="tx2"/>
                </a:solidFill>
                <a:effectLst>
                  <a:outerShdw blurRad="38100" dist="38100" dir="2700000" algn="tl">
                    <a:srgbClr val="000000">
                      <a:alpha val="43137"/>
                    </a:srgbClr>
                  </a:outerShdw>
                </a:effectLst>
                <a:cs typeface="Arial" panose="020B0604020202020204" pitchFamily="34" charset="0"/>
              </a:rPr>
              <a:t>Spring Creek </a:t>
            </a:r>
          </a:p>
          <a:p>
            <a:pPr algn="r"/>
            <a:r>
              <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Old Place Creek</a:t>
            </a:r>
          </a:p>
          <a:p>
            <a:pPr algn="r"/>
            <a:r>
              <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Jamaica Bay Islands</a:t>
            </a:r>
          </a:p>
          <a:p>
            <a:pPr algn="r"/>
            <a:r>
              <a:rPr lang="en-US" sz="1200" b="1" dirty="0">
                <a:solidFill>
                  <a:schemeClr val="tx2"/>
                </a:solidFill>
                <a:effectLst>
                  <a:outerShdw blurRad="38100" dist="38100" dir="2700000" algn="tl">
                    <a:srgbClr val="000000">
                      <a:alpha val="43137"/>
                    </a:srgbClr>
                  </a:outerShdw>
                </a:effectLst>
                <a:cs typeface="Arial" panose="020B0604020202020204" pitchFamily="34" charset="0"/>
              </a:rPr>
              <a:t>Environmental Remediation (EPA)</a:t>
            </a:r>
          </a:p>
          <a:p>
            <a:pPr marL="171450" indent="-171450" algn="r">
              <a:buFont typeface="Arial" panose="020B0604020202020204" pitchFamily="34" charset="0"/>
              <a:buChar char="•"/>
            </a:pPr>
            <a:endParaRPr lang="en-US" sz="12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1" name="Text Box 1038"/>
          <p:cNvSpPr txBox="1">
            <a:spLocks noChangeArrowheads="1"/>
          </p:cNvSpPr>
          <p:nvPr/>
        </p:nvSpPr>
        <p:spPr bwMode="auto">
          <a:xfrm>
            <a:off x="5431243" y="1139167"/>
            <a:ext cx="3101376" cy="830997"/>
          </a:xfrm>
          <a:prstGeom prst="rect">
            <a:avLst/>
          </a:prstGeom>
          <a:noFill/>
          <a:ln w="9525">
            <a:noFill/>
            <a:miter lim="800000"/>
            <a:headEnd/>
            <a:tailEnd/>
          </a:ln>
        </p:spPr>
        <p:txBody>
          <a:bodyPr wrap="square">
            <a:spAutoFit/>
          </a:bodyPr>
          <a:lstStyle/>
          <a:p>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Restoration Program: </a:t>
            </a:r>
          </a:p>
          <a:p>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Hudson Raritan Estuary </a:t>
            </a:r>
          </a:p>
          <a:p>
            <a:r>
              <a:rPr lang="en-US" sz="1200" b="1" dirty="0">
                <a:effectLst>
                  <a:outerShdw blurRad="38100" dist="38100" dir="2700000" algn="tl">
                    <a:srgbClr val="000000">
                      <a:alpha val="43137"/>
                    </a:srgbClr>
                  </a:outerShdw>
                </a:effectLst>
                <a:cs typeface="Arial" panose="020B0604020202020204" pitchFamily="34" charset="0"/>
              </a:rPr>
              <a:t>Hudson River </a:t>
            </a:r>
          </a:p>
          <a:p>
            <a:r>
              <a:rPr lang="en-US" sz="1200" b="1" dirty="0">
                <a:effectLst>
                  <a:outerShdw blurRad="38100" dist="38100" dir="2700000" algn="tl">
                    <a:srgbClr val="000000">
                      <a:alpha val="43137"/>
                    </a:srgbClr>
                  </a:outerShdw>
                </a:effectLst>
                <a:cs typeface="Arial" panose="020B0604020202020204" pitchFamily="34" charset="0"/>
              </a:rPr>
              <a:t>Liberty State Park (NJDEP) </a:t>
            </a:r>
          </a:p>
        </p:txBody>
      </p:sp>
      <p:sp>
        <p:nvSpPr>
          <p:cNvPr id="14" name="Text Box 1038"/>
          <p:cNvSpPr txBox="1">
            <a:spLocks noChangeArrowheads="1"/>
          </p:cNvSpPr>
          <p:nvPr/>
        </p:nvSpPr>
        <p:spPr bwMode="auto">
          <a:xfrm>
            <a:off x="1008662" y="1452549"/>
            <a:ext cx="3730339" cy="830997"/>
          </a:xfrm>
          <a:prstGeom prst="rect">
            <a:avLst/>
          </a:prstGeom>
          <a:noFill/>
          <a:ln w="9525">
            <a:noFill/>
            <a:miter lim="800000"/>
            <a:headEnd/>
            <a:tailEnd/>
          </a:ln>
        </p:spPr>
        <p:txBody>
          <a:bodyPr wrap="square">
            <a:spAutoFit/>
          </a:bodyPr>
          <a:lstStyle/>
          <a:p>
            <a:r>
              <a:rPr lang="en-US" sz="1200" b="1" dirty="0">
                <a:effectLst>
                  <a:outerShdw blurRad="38100" dist="38100" dir="2700000" algn="tl">
                    <a:srgbClr val="000000">
                      <a:alpha val="43137"/>
                    </a:srgbClr>
                  </a:outerShdw>
                </a:effectLst>
                <a:cs typeface="Arial" panose="020B0604020202020204" pitchFamily="34" charset="0"/>
              </a:rPr>
              <a:t>Harbor</a:t>
            </a: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Deepening (50-ft) and O&amp;M Dredging</a:t>
            </a:r>
          </a:p>
          <a:p>
            <a:r>
              <a:rPr lang="en-US" sz="1200" b="1" dirty="0">
                <a:effectLst>
                  <a:outerShdw blurRad="38100" dist="38100" dir="2700000" algn="tl">
                    <a:srgbClr val="000000">
                      <a:alpha val="43137"/>
                    </a:srgbClr>
                  </a:outerShdw>
                </a:effectLst>
                <a:cs typeface="Arial" panose="020B0604020202020204" pitchFamily="34" charset="0"/>
              </a:rPr>
              <a:t>Drift/Floatables Removal</a:t>
            </a:r>
          </a:p>
          <a:p>
            <a:r>
              <a:rPr lang="en-US" sz="1200" b="1" dirty="0">
                <a:effectLst>
                  <a:outerShdw blurRad="38100" dist="38100" dir="2700000" algn="tl">
                    <a:srgbClr val="000000">
                      <a:alpha val="43137"/>
                    </a:srgbClr>
                  </a:outerShdw>
                </a:effectLst>
                <a:cs typeface="Arial" panose="020B0604020202020204" pitchFamily="34" charset="0"/>
              </a:rPr>
              <a:t>Beneficial use of Dredged Material</a:t>
            </a:r>
          </a:p>
          <a:p>
            <a:r>
              <a:rPr lang="en-US" sz="1200" b="1" dirty="0">
                <a:effectLst>
                  <a:outerShdw blurRad="38100" dist="38100" dir="2700000" algn="tl">
                    <a:srgbClr val="000000">
                      <a:alpha val="43137"/>
                    </a:srgbClr>
                  </a:outerShdw>
                </a:effectLst>
                <a:cs typeface="Arial" panose="020B0604020202020204" pitchFamily="34" charset="0"/>
              </a:rPr>
              <a:t>Harbor Operations </a:t>
            </a:r>
          </a:p>
        </p:txBody>
      </p:sp>
      <p:sp>
        <p:nvSpPr>
          <p:cNvPr id="3" name="TextBox 2"/>
          <p:cNvSpPr txBox="1"/>
          <p:nvPr/>
        </p:nvSpPr>
        <p:spPr>
          <a:xfrm>
            <a:off x="581206" y="2913235"/>
            <a:ext cx="3571780" cy="830997"/>
          </a:xfrm>
          <a:prstGeom prst="rect">
            <a:avLst/>
          </a:prstGeom>
          <a:noFill/>
        </p:spPr>
        <p:txBody>
          <a:bodyPr wrap="square" rtlCol="0">
            <a:spAutoFit/>
          </a:bodyPr>
          <a:lstStyle/>
          <a:p>
            <a:r>
              <a:rPr lang="en-US" sz="1200" b="1" dirty="0">
                <a:solidFill>
                  <a:schemeClr val="tx2"/>
                </a:solidFill>
                <a:effectLst>
                  <a:outerShdw blurRad="38100" dist="38100" dir="2700000" algn="tl">
                    <a:srgbClr val="000000">
                      <a:alpha val="43137"/>
                    </a:srgbClr>
                  </a:outerShdw>
                </a:effectLst>
                <a:cs typeface="Arial" panose="020B0604020202020204" pitchFamily="34" charset="0"/>
              </a:rPr>
              <a:t>NY/NJ Harbor Deepening Channel Improvement Study</a:t>
            </a:r>
          </a:p>
          <a:p>
            <a:r>
              <a:rPr lang="en-US" sz="1200" b="1" dirty="0">
                <a:solidFill>
                  <a:schemeClr val="tx2"/>
                </a:solidFill>
                <a:effectLst>
                  <a:outerShdw blurRad="38100" dist="38100" dir="2700000" algn="tl">
                    <a:srgbClr val="000000">
                      <a:alpha val="43137"/>
                    </a:srgbClr>
                  </a:outerShdw>
                </a:effectLst>
                <a:cs typeface="Arial" panose="020B0604020202020204" pitchFamily="34" charset="0"/>
              </a:rPr>
              <a:t>Anchorage Study</a:t>
            </a:r>
          </a:p>
          <a:p>
            <a:endParaRPr lang="en-US" sz="1200" b="1" dirty="0">
              <a:solidFill>
                <a:schemeClr val="tx2"/>
              </a:solidFill>
              <a:effectLst>
                <a:outerShdw blurRad="38100" dist="38100" dir="2700000" algn="tl">
                  <a:srgbClr val="000000">
                    <a:alpha val="43137"/>
                  </a:srgbClr>
                </a:outerShdw>
              </a:effectLst>
              <a:cs typeface="Arial" panose="020B0604020202020204" pitchFamily="34" charset="0"/>
            </a:endParaRPr>
          </a:p>
        </p:txBody>
      </p:sp>
    </p:spTree>
    <p:extLst>
      <p:ext uri="{BB962C8B-B14F-4D97-AF65-F5344CB8AC3E}">
        <p14:creationId xmlns:p14="http://schemas.microsoft.com/office/powerpoint/2010/main" val="2773301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2116798" y="562679"/>
            <a:ext cx="5029200" cy="461665"/>
          </a:xfrm>
          <a:prstGeom prst="rect">
            <a:avLst/>
          </a:prstGeom>
          <a:noFill/>
          <a:ln w="9525">
            <a:noFill/>
            <a:miter lim="800000"/>
            <a:headEnd/>
            <a:tailEnd/>
          </a:ln>
        </p:spPr>
        <p:txBody>
          <a:bodyPr>
            <a:spAutoFit/>
          </a:bodyPr>
          <a:lstStyle/>
          <a:p>
            <a:pPr algn="ctr"/>
            <a:r>
              <a:rPr lang="en-US" dirty="0"/>
              <a:t>NEW YORK DISTRICT</a:t>
            </a:r>
          </a:p>
        </p:txBody>
      </p:sp>
      <p:sp>
        <p:nvSpPr>
          <p:cNvPr id="7" name="Slide Number Placeholder 6"/>
          <p:cNvSpPr>
            <a:spLocks noGrp="1"/>
          </p:cNvSpPr>
          <p:nvPr>
            <p:ph type="sldNum" sz="quarter" idx="14"/>
          </p:nvPr>
        </p:nvSpPr>
        <p:spPr/>
        <p:txBody>
          <a:bodyPr/>
          <a:lstStyle/>
          <a:p>
            <a:fld id="{AC4A1B27-7C85-4D15-B7D8-2AE973256F6B}" type="slidenum">
              <a:rPr lang="en-US" smtClean="0"/>
              <a:pPr/>
              <a:t>39</a:t>
            </a:fld>
            <a:endParaRPr lang="en-US" dirty="0"/>
          </a:p>
        </p:txBody>
      </p:sp>
      <p:sp>
        <p:nvSpPr>
          <p:cNvPr id="10" name="TextBox 2"/>
          <p:cNvSpPr txBox="1">
            <a:spLocks noChangeArrowheads="1"/>
          </p:cNvSpPr>
          <p:nvPr/>
        </p:nvSpPr>
        <p:spPr bwMode="auto">
          <a:xfrm>
            <a:off x="513010" y="5760554"/>
            <a:ext cx="4348145" cy="646331"/>
          </a:xfrm>
          <a:prstGeom prst="rect">
            <a:avLst/>
          </a:prstGeom>
          <a:noFill/>
          <a:ln w="9525">
            <a:noFill/>
            <a:miter lim="800000"/>
            <a:headEnd/>
            <a:tailEnd/>
          </a:ln>
        </p:spPr>
        <p:txBody>
          <a:bodyPr wrap="square">
            <a:spAutoFit/>
          </a:bodyPr>
          <a:lstStyle/>
          <a:p>
            <a:r>
              <a:rPr lang="en-US" sz="1200" b="1" i="1" dirty="0"/>
              <a:t>USNS Comfort </a:t>
            </a:r>
            <a:r>
              <a:rPr lang="en-US" sz="1200" dirty="0"/>
              <a:t>New York District expedited the necessary permits for dredgers to make way for the ship USNS COMFORT. </a:t>
            </a:r>
            <a:endParaRPr lang="en-US" sz="1200" i="1" dirty="0"/>
          </a:p>
        </p:txBody>
      </p:sp>
      <p:sp>
        <p:nvSpPr>
          <p:cNvPr id="6" name="TextBox 1"/>
          <p:cNvSpPr txBox="1">
            <a:spLocks noChangeArrowheads="1"/>
          </p:cNvSpPr>
          <p:nvPr/>
        </p:nvSpPr>
        <p:spPr bwMode="auto">
          <a:xfrm>
            <a:off x="1720830" y="1017327"/>
            <a:ext cx="5821136" cy="369332"/>
          </a:xfrm>
          <a:prstGeom prst="rect">
            <a:avLst/>
          </a:prstGeom>
          <a:noFill/>
          <a:ln w="9525">
            <a:noFill/>
            <a:miter lim="800000"/>
            <a:headEnd/>
            <a:tailEnd/>
          </a:ln>
        </p:spPr>
        <p:txBody>
          <a:bodyPr wrap="square">
            <a:spAutoFit/>
          </a:bodyPr>
          <a:lstStyle/>
          <a:p>
            <a:pPr algn="ctr"/>
            <a:r>
              <a:rPr lang="en-US" sz="1800" b="1" dirty="0"/>
              <a:t>Operations During COVID-19 Pandemic</a:t>
            </a:r>
          </a:p>
        </p:txBody>
      </p:sp>
      <p:pic>
        <p:nvPicPr>
          <p:cNvPr id="3" name="Picture 2">
            <a:extLst>
              <a:ext uri="{FF2B5EF4-FFF2-40B4-BE49-F238E27FC236}">
                <a16:creationId xmlns:a16="http://schemas.microsoft.com/office/drawing/2014/main" id="{648E4ABC-0211-4606-A6CF-D24719D27F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3700" y="4093730"/>
            <a:ext cx="3594545" cy="2396765"/>
          </a:xfrm>
          <a:prstGeom prst="rect">
            <a:avLst/>
          </a:prstGeom>
        </p:spPr>
      </p:pic>
      <p:sp>
        <p:nvSpPr>
          <p:cNvPr id="15" name="TextBox 2">
            <a:extLst>
              <a:ext uri="{FF2B5EF4-FFF2-40B4-BE49-F238E27FC236}">
                <a16:creationId xmlns:a16="http://schemas.microsoft.com/office/drawing/2014/main" id="{EDB04674-C542-4064-A85B-531FD67C9D75}"/>
              </a:ext>
            </a:extLst>
          </p:cNvPr>
          <p:cNvSpPr txBox="1">
            <a:spLocks noChangeArrowheads="1"/>
          </p:cNvSpPr>
          <p:nvPr/>
        </p:nvSpPr>
        <p:spPr bwMode="auto">
          <a:xfrm>
            <a:off x="513010" y="3884265"/>
            <a:ext cx="4584910" cy="1754326"/>
          </a:xfrm>
          <a:prstGeom prst="rect">
            <a:avLst/>
          </a:prstGeom>
          <a:noFill/>
          <a:ln w="9525">
            <a:noFill/>
            <a:miter lim="800000"/>
            <a:headEnd/>
            <a:tailEnd/>
          </a:ln>
        </p:spPr>
        <p:txBody>
          <a:bodyPr wrap="square">
            <a:spAutoFit/>
          </a:bodyPr>
          <a:lstStyle/>
          <a:p>
            <a:r>
              <a:rPr lang="en-US" sz="1200" b="1" i="1" dirty="0"/>
              <a:t>    </a:t>
            </a:r>
          </a:p>
          <a:p>
            <a:endParaRPr lang="en-US" sz="1200" b="1" i="1" dirty="0"/>
          </a:p>
          <a:p>
            <a:r>
              <a:rPr lang="en-US" sz="1200" b="1" i="1" dirty="0"/>
              <a:t>Alternate Care Facilities </a:t>
            </a:r>
            <a:r>
              <a:rPr lang="en-US" sz="1200" dirty="0"/>
              <a:t>USACE worked in support of FEMA - and in coordination with other federal, state, local partners – to synchronize the interagency response to the COVID-19 Pandemic. USACE assessed a variety of facilities, for Alternate Care Facilities including: hotels, arenas, hospitals/medical facilities, office buildings, fairgrounds, prisons, barracks, and ultimately 4 facilities were constructed.    </a:t>
            </a:r>
            <a:endParaRPr lang="en-US" sz="1200" i="1" dirty="0"/>
          </a:p>
        </p:txBody>
      </p:sp>
      <p:pic>
        <p:nvPicPr>
          <p:cNvPr id="11" name="Picture 10">
            <a:extLst>
              <a:ext uri="{FF2B5EF4-FFF2-40B4-BE49-F238E27FC236}">
                <a16:creationId xmlns:a16="http://schemas.microsoft.com/office/drawing/2014/main" id="{C6463610-D963-4636-A504-EA285EFC44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3165" y="1560540"/>
            <a:ext cx="3875080" cy="2583386"/>
          </a:xfrm>
          <a:prstGeom prst="rect">
            <a:avLst/>
          </a:prstGeom>
        </p:spPr>
      </p:pic>
      <p:pic>
        <p:nvPicPr>
          <p:cNvPr id="4" name="Picture 3">
            <a:extLst>
              <a:ext uri="{FF2B5EF4-FFF2-40B4-BE49-F238E27FC236}">
                <a16:creationId xmlns:a16="http://schemas.microsoft.com/office/drawing/2014/main" id="{A2FD6052-4087-437F-80E8-3A98F9FA8D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607" y="1537696"/>
            <a:ext cx="3841455" cy="2560970"/>
          </a:xfrm>
          <a:prstGeom prst="rect">
            <a:avLst/>
          </a:prstGeom>
        </p:spPr>
      </p:pic>
    </p:spTree>
    <p:extLst>
      <p:ext uri="{BB962C8B-B14F-4D97-AF65-F5344CB8AC3E}">
        <p14:creationId xmlns:p14="http://schemas.microsoft.com/office/powerpoint/2010/main" val="576549146"/>
      </p:ext>
    </p:extLst>
  </p:cSld>
  <p:clrMapOvr>
    <a:masterClrMapping/>
  </p:clrMapOvr>
</p:sld>
</file>

<file path=ppt/theme/theme1.xml><?xml version="1.0" encoding="utf-8"?>
<a:theme xmlns:a="http://schemas.openxmlformats.org/drawingml/2006/main" name="Title Templates">
  <a:themeElements>
    <a:clrScheme name="USACE COLOR SCHEME">
      <a:dk1>
        <a:srgbClr val="000000"/>
      </a:dk1>
      <a:lt1>
        <a:srgbClr val="83847A"/>
      </a:lt1>
      <a:dk2>
        <a:srgbClr val="FFFFFF"/>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02FEB2017Master_Slide.pptx" id="{ECB6BA36-B02D-47FC-A6B3-5BC31ECA40F3}" vid="{6A45D21A-111A-41BB-8A46-A31C095AEC8F}"/>
    </a:ext>
  </a:extLst>
</a:theme>
</file>

<file path=ppt/theme/theme2.xml><?xml version="1.0" encoding="utf-8"?>
<a:theme xmlns:a="http://schemas.openxmlformats.org/drawingml/2006/main" name="1_Content Templates">
  <a:themeElements>
    <a:clrScheme name="USACE COLOR SCHEME">
      <a:dk1>
        <a:srgbClr val="000000"/>
      </a:dk1>
      <a:lt1>
        <a:srgbClr val="83847A"/>
      </a:lt1>
      <a:dk2>
        <a:srgbClr val="FFFFFF"/>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02FEB2017Master_Slide.pptx" id="{ECB6BA36-B02D-47FC-A6B3-5BC31ECA40F3}" vid="{6A45D21A-111A-41BB-8A46-A31C095AEC8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5BF8E658DB0A54B8187A6E67B60E163" ma:contentTypeVersion="0" ma:contentTypeDescription="Create a new document." ma:contentTypeScope="" ma:versionID="1504960db1cd6bb0cf8766f38937cde8">
  <xsd:schema xmlns:xsd="http://www.w3.org/2001/XMLSchema" xmlns:xs="http://www.w3.org/2001/XMLSchema" xmlns:p="http://schemas.microsoft.com/office/2006/metadata/properties" targetNamespace="http://schemas.microsoft.com/office/2006/metadata/properties" ma:root="true" ma:fieldsID="99e1bb848b3dbeaa73f518430b0ba98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25E201-5902-41E7-9273-7322F4F26CF6}">
  <ds:schemaRefs>
    <ds:schemaRef ds:uri="http://schemas.microsoft.com/sharepoint/v3/contenttype/forms"/>
  </ds:schemaRefs>
</ds:datastoreItem>
</file>

<file path=customXml/itemProps2.xml><?xml version="1.0" encoding="utf-8"?>
<ds:datastoreItem xmlns:ds="http://schemas.openxmlformats.org/officeDocument/2006/customXml" ds:itemID="{F189655D-531A-4AA7-A25F-8840668F401B}">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C698438F-2F48-4385-AD73-3DE8C841D6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6316</TotalTime>
  <Words>4170</Words>
  <Application>Microsoft Office PowerPoint</Application>
  <PresentationFormat>On-screen Show (4:3)</PresentationFormat>
  <Paragraphs>735</Paragraphs>
  <Slides>39</Slides>
  <Notes>11</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39</vt:i4>
      </vt:variant>
    </vt:vector>
  </HeadingPairs>
  <TitlesOfParts>
    <vt:vector size="49" baseType="lpstr">
      <vt:lpstr>Arial</vt:lpstr>
      <vt:lpstr>Arial Narrow</vt:lpstr>
      <vt:lpstr>Calibri</vt:lpstr>
      <vt:lpstr>Helvetica</vt:lpstr>
      <vt:lpstr>Monotype Sorts</vt:lpstr>
      <vt:lpstr>Open Sans</vt:lpstr>
      <vt:lpstr>Wingdings</vt:lpstr>
      <vt:lpstr>Title Templates</vt:lpstr>
      <vt:lpstr>1_Content Templates</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Military Programs</vt:lpstr>
      <vt:lpstr>FY21  Military Construction</vt:lpstr>
      <vt:lpstr>FY21  Military Construction</vt:lpstr>
      <vt:lpstr>FY 22  Military Construction</vt:lpstr>
      <vt:lpstr>FY21  Military A/E</vt:lpstr>
      <vt:lpstr>PowerPoint Presentation</vt:lpstr>
      <vt:lpstr>FY21  EIIS Construction</vt:lpstr>
      <vt:lpstr>PowerPoint Presentation</vt:lpstr>
      <vt:lpstr>FY20/21  Civil Works Construction</vt:lpstr>
      <vt:lpstr>FY 21  Construction  (Sandy Program)</vt:lpstr>
      <vt:lpstr>FY21  Civil Works A/E</vt:lpstr>
      <vt:lpstr>FY21  Civil Works Dredging</vt:lpstr>
      <vt:lpstr>FY22  Civil Works Dredging</vt:lpstr>
      <vt:lpstr>PowerPoint Presentation</vt:lpstr>
      <vt:lpstr>Beta sam</vt:lpstr>
      <vt:lpstr>Small Business and contracting contact Information </vt:lpstr>
      <vt:lpstr>PowerPoint Presentation</vt:lpstr>
      <vt:lpstr>PowerPoint Presentation</vt:lpstr>
      <vt:lpstr>PowerPoint Presentation</vt:lpstr>
      <vt:lpstr>PowerPoint Presentation</vt:lpstr>
      <vt:lpstr>PowerPoint Presentation</vt:lpstr>
      <vt:lpstr> Military programs  Davis barracks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OPTION 1 PRESENTATION TITLE HERE KEEP LEFT JUSTIFIED</dc:title>
  <dc:creator>Vince Elias NAN</dc:creator>
  <cp:lastModifiedBy>Luzzatto, Matthew W COL USARMY AWC (USA)</cp:lastModifiedBy>
  <cp:revision>866</cp:revision>
  <cp:lastPrinted>2019-03-12T16:12:15Z</cp:lastPrinted>
  <dcterms:created xsi:type="dcterms:W3CDTF">2016-05-03T16:10:38Z</dcterms:created>
  <dcterms:modified xsi:type="dcterms:W3CDTF">2020-10-28T15:47:45Z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0x010100B5BF8E658DB0A54B8187A6E67B60E163</vt:lpwstr>
  </property>
</Properties>
</file>